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9"/>
  </p:notesMasterIdLst>
  <p:sldIdLst>
    <p:sldId id="256" r:id="rId2"/>
    <p:sldId id="305" r:id="rId3"/>
    <p:sldId id="257" r:id="rId4"/>
    <p:sldId id="258" r:id="rId5"/>
    <p:sldId id="292" r:id="rId6"/>
    <p:sldId id="309" r:id="rId7"/>
    <p:sldId id="259" r:id="rId8"/>
    <p:sldId id="293" r:id="rId9"/>
    <p:sldId id="295" r:id="rId10"/>
    <p:sldId id="260" r:id="rId11"/>
    <p:sldId id="261" r:id="rId12"/>
    <p:sldId id="262" r:id="rId13"/>
    <p:sldId id="263" r:id="rId14"/>
    <p:sldId id="264" r:id="rId15"/>
    <p:sldId id="265" r:id="rId16"/>
    <p:sldId id="266" r:id="rId17"/>
    <p:sldId id="267" r:id="rId18"/>
    <p:sldId id="268" r:id="rId19"/>
    <p:sldId id="306" r:id="rId20"/>
    <p:sldId id="307" r:id="rId21"/>
    <p:sldId id="269" r:id="rId22"/>
    <p:sldId id="270" r:id="rId23"/>
    <p:sldId id="296" r:id="rId24"/>
    <p:sldId id="271" r:id="rId25"/>
    <p:sldId id="272" r:id="rId26"/>
    <p:sldId id="273" r:id="rId27"/>
    <p:sldId id="274" r:id="rId28"/>
    <p:sldId id="275" r:id="rId29"/>
    <p:sldId id="282" r:id="rId30"/>
    <p:sldId id="283" r:id="rId31"/>
    <p:sldId id="310" r:id="rId32"/>
    <p:sldId id="311" r:id="rId33"/>
    <p:sldId id="312" r:id="rId34"/>
    <p:sldId id="313" r:id="rId35"/>
    <p:sldId id="314" r:id="rId36"/>
    <p:sldId id="315" r:id="rId37"/>
    <p:sldId id="316" r:id="rId38"/>
    <p:sldId id="326" r:id="rId39"/>
    <p:sldId id="318" r:id="rId40"/>
    <p:sldId id="308" r:id="rId41"/>
    <p:sldId id="317" r:id="rId42"/>
    <p:sldId id="319" r:id="rId43"/>
    <p:sldId id="284" r:id="rId44"/>
    <p:sldId id="320" r:id="rId45"/>
    <p:sldId id="291" r:id="rId46"/>
    <p:sldId id="321" r:id="rId47"/>
    <p:sldId id="281" r:id="rId48"/>
    <p:sldId id="287" r:id="rId49"/>
    <p:sldId id="288" r:id="rId50"/>
    <p:sldId id="289" r:id="rId51"/>
    <p:sldId id="322" r:id="rId52"/>
    <p:sldId id="323" r:id="rId53"/>
    <p:sldId id="324" r:id="rId54"/>
    <p:sldId id="285" r:id="rId55"/>
    <p:sldId id="286" r:id="rId56"/>
    <p:sldId id="299" r:id="rId57"/>
    <p:sldId id="303"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65" autoAdjust="0"/>
    <p:restoredTop sz="94660"/>
  </p:normalViewPr>
  <p:slideViewPr>
    <p:cSldViewPr snapToGrid="0">
      <p:cViewPr varScale="1">
        <p:scale>
          <a:sx n="75" d="100"/>
          <a:sy n="75" d="100"/>
        </p:scale>
        <p:origin x="28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62C9BC-6916-40DC-8C6A-B42ADC44540B}" type="datetimeFigureOut">
              <a:rPr lang="fr-FR" smtClean="0"/>
              <a:t>18/09/2023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77818A-0255-49BF-8C0B-46EB38F9A35E}" type="slidenum">
              <a:rPr lang="fr-FR" smtClean="0"/>
              <a:t>‹N°›</a:t>
            </a:fld>
            <a:endParaRPr lang="fr-FR"/>
          </a:p>
        </p:txBody>
      </p:sp>
    </p:spTree>
    <p:extLst>
      <p:ext uri="{BB962C8B-B14F-4D97-AF65-F5344CB8AC3E}">
        <p14:creationId xmlns:p14="http://schemas.microsoft.com/office/powerpoint/2010/main" val="3267217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fr-FR"/>
              <a:t>Modifiez le style du titre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Modifier le style des sous-titres du masque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4E2BDA74-221C-4768-8D1F-F0FFEE38365D}" type="datetime1">
              <a:rPr lang="en-US" smtClean="0"/>
              <a:t>9/18/2023</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‹N°›</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A890281A-DEC8-4577-BD38-57604DD0EEE8}" type="datetime1">
              <a:rPr lang="en-US" smtClean="0"/>
              <a:t>9/18/2023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fr-FR"/>
              <a:t>Modifiez le style du titre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4BA6AF4A-80E5-42C1-96E6-BCB88EC2D840}" type="datetime1">
              <a:rPr lang="en-US" smtClean="0"/>
              <a:t>9/18/2023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fr-FR"/>
              <a:t>Modifiez le style du titre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Modifier les styles du texte du masque</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58679C8F-6C4B-4B60-9710-BA6A9638132D}" type="datetime1">
              <a:rPr lang="en-US" smtClean="0"/>
              <a:t>9/18/2023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fr-FR"/>
              <a:t>Modifiez le style du titre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CBB039E3-3012-4667-83DE-742D8D670EC3}" type="datetime1">
              <a:rPr lang="en-US" smtClean="0"/>
              <a:t>9/18/2023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fr-FR"/>
              <a:t>Modifiez le style du titre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F0491FC9-1C99-4331-B4D9-14FC6D928D9B}" type="datetime1">
              <a:rPr lang="en-US" smtClean="0"/>
              <a:t>9/18/2023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fr-FR"/>
              <a:t>Modifiez le style du titre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8442A399-CBF3-4D61-BF79-F3009A29E43F}" type="datetime1">
              <a:rPr lang="en-US" smtClean="0"/>
              <a:t>9/18/2023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19E8830C-0E0F-4526-86E4-DE0E8859413E}" type="datetime1">
              <a:rPr lang="en-US" smtClean="0"/>
              <a:t>9/18/2023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E60FD765-C389-4B9D-B7CA-9AD42A4A9D8E}" type="datetime1">
              <a:rPr lang="en-US" smtClean="0"/>
              <a:t>9/18/2023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10461769-5181-4F50-A1E0-F851F40EB8E3}" type="datetime1">
              <a:rPr lang="en-US" smtClean="0"/>
              <a:t>9/18/2023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fr-FR"/>
              <a:t>Modifiez le style du titre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B06F68CD-DDCA-4E0F-9C56-489FF1E4CEEE}" type="datetime1">
              <a:rPr lang="en-US" smtClean="0"/>
              <a:t>9/18/2023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FDD31982-3156-45DD-B0BA-69FF02EE2C2F}" type="datetime1">
              <a:rPr lang="en-US" smtClean="0"/>
              <a:t>9/18/2023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0E161AAE-7FC7-47C4-9C58-8055E3B87243}" type="datetime1">
              <a:rPr lang="en-US" smtClean="0"/>
              <a:t>9/18/2023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388FCE6D-B13A-480C-BD98-7F937E8063F8}" type="datetime1">
              <a:rPr lang="en-US" smtClean="0"/>
              <a:t>9/18/2023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2A0656-09EC-4E95-81F0-66F6A28E1DF3}" type="datetime1">
              <a:rPr lang="en-US" smtClean="0"/>
              <a:t>9/18/2023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fr-FR"/>
              <a:t>Modifiez le style du titre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1E2B8824-8CD8-424A-BC59-678AA5245FE0}" type="datetime1">
              <a:rPr lang="en-US" smtClean="0"/>
              <a:t>9/18/2023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fr-FR"/>
              <a:t>Modifiez le style du titre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EB04BF62-6969-4BC6-A2EA-70B5498A752C}" type="datetime1">
              <a:rPr lang="en-US" smtClean="0"/>
              <a:t>9/18/2023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7E98CF9-1616-4B0B-AC9A-BB72E93CE486}" type="datetime1">
              <a:rPr lang="en-US" smtClean="0"/>
              <a:t>9/18/2023</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hf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hyperlink" Target="Diapo.pptx"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hyperlink" Target="http://business.lesechos.fr/directions-juridiques/droit-des-affaires/contrats-et-clauses/0202440706822-peut-on-interdire-l-alcool-en-entreprise-3595.php"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topito.com/top-regles-employes-disneyland"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DROIT DU TRAVAIL</a:t>
            </a:r>
          </a:p>
        </p:txBody>
      </p:sp>
      <p:sp>
        <p:nvSpPr>
          <p:cNvPr id="3" name="Sous-titre 2"/>
          <p:cNvSpPr>
            <a:spLocks noGrp="1"/>
          </p:cNvSpPr>
          <p:nvPr>
            <p:ph type="subTitle" idx="1"/>
          </p:nvPr>
        </p:nvSpPr>
        <p:spPr>
          <a:xfrm>
            <a:off x="2692398" y="3657597"/>
            <a:ext cx="6815669" cy="1637734"/>
          </a:xfrm>
        </p:spPr>
        <p:txBody>
          <a:bodyPr>
            <a:normAutofit/>
          </a:bodyPr>
          <a:lstStyle/>
          <a:p>
            <a:pPr algn="l"/>
            <a:endParaRPr lang="fr-FR" sz="2800" b="1" dirty="0"/>
          </a:p>
          <a:p>
            <a:pPr algn="l"/>
            <a:r>
              <a:rPr lang="fr-FR" sz="2800" b="1"/>
              <a:t>Dossier </a:t>
            </a:r>
            <a:r>
              <a:rPr lang="fr-FR" sz="2800" b="1" dirty="0"/>
              <a:t>3 : Les droits de l’individu au travail</a:t>
            </a:r>
          </a:p>
        </p:txBody>
      </p:sp>
      <p:sp>
        <p:nvSpPr>
          <p:cNvPr id="4" name="Espace réservé du numéro de diapositive 3"/>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9505211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4294967295"/>
          </p:nvPr>
        </p:nvSpPr>
        <p:spPr>
          <a:xfrm>
            <a:off x="982639" y="873457"/>
            <a:ext cx="9913938" cy="5001881"/>
          </a:xfrm>
        </p:spPr>
        <p:txBody>
          <a:bodyPr/>
          <a:lstStyle/>
          <a:p>
            <a:pPr marL="0" indent="0">
              <a:buNone/>
            </a:pPr>
            <a:r>
              <a:rPr lang="fr-FR" b="1" u="sng" dirty="0"/>
              <a:t>2. Le pouvoir disciplinaire</a:t>
            </a:r>
          </a:p>
          <a:p>
            <a:pPr marL="0" indent="0">
              <a:buNone/>
            </a:pPr>
            <a:r>
              <a:rPr lang="fr-FR" u="sng" dirty="0"/>
              <a:t>A/ La sanction</a:t>
            </a:r>
          </a:p>
          <a:p>
            <a:pPr marL="0" indent="0" algn="just">
              <a:lnSpc>
                <a:spcPct val="150000"/>
              </a:lnSpc>
              <a:buNone/>
            </a:pPr>
            <a:r>
              <a:rPr lang="fr-FR" dirty="0"/>
              <a:t>L’article L. 1331-1 du Code du travail définit la sanction comme « </a:t>
            </a:r>
            <a:r>
              <a:rPr lang="fr-FR" i="1" dirty="0"/>
              <a:t>toute mesure </a:t>
            </a:r>
            <a:r>
              <a:rPr lang="fr-FR" b="1" i="1" dirty="0"/>
              <a:t>autre que les observations verbales</a:t>
            </a:r>
            <a:r>
              <a:rPr lang="fr-FR" i="1" dirty="0"/>
              <a:t> prise par l’employeur à la suite d’agissements du salarié considéré par lui comme fautif, que cette mesure soit de nature à affecter </a:t>
            </a:r>
            <a:r>
              <a:rPr lang="fr-FR" b="1" i="1" dirty="0"/>
              <a:t>immédiatement ou non</a:t>
            </a:r>
            <a:r>
              <a:rPr lang="fr-FR" i="1" dirty="0"/>
              <a:t> la présence du salarié dans l’entreprise, sa fonction, sa carrière ou sa rémunération</a:t>
            </a:r>
            <a:r>
              <a:rPr lang="fr-FR" dirty="0"/>
              <a:t> ».</a:t>
            </a:r>
          </a:p>
        </p:txBody>
      </p:sp>
      <p:sp>
        <p:nvSpPr>
          <p:cNvPr id="2" name="Espace réservé du numéro de diapositive 1"/>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1592086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4294967295"/>
          </p:nvPr>
        </p:nvSpPr>
        <p:spPr>
          <a:xfrm>
            <a:off x="955343" y="942336"/>
            <a:ext cx="9996488" cy="4946650"/>
          </a:xfrm>
        </p:spPr>
        <p:txBody>
          <a:bodyPr>
            <a:normAutofit/>
          </a:bodyPr>
          <a:lstStyle/>
          <a:p>
            <a:pPr marL="0" indent="0">
              <a:buNone/>
            </a:pPr>
            <a:r>
              <a:rPr lang="fr-FR" b="1" u="sng" dirty="0"/>
              <a:t>En pratique </a:t>
            </a:r>
            <a:r>
              <a:rPr lang="fr-FR" dirty="0"/>
              <a:t>:</a:t>
            </a:r>
          </a:p>
          <a:p>
            <a:pPr marL="0" indent="0" algn="just">
              <a:buNone/>
            </a:pPr>
            <a:r>
              <a:rPr lang="fr-FR" dirty="0"/>
              <a:t>•Les amendes et sanctions pécuniaires sont interdites.</a:t>
            </a:r>
          </a:p>
          <a:p>
            <a:pPr marL="0" indent="0" algn="just">
              <a:buNone/>
            </a:pPr>
            <a:r>
              <a:rPr lang="fr-FR" dirty="0"/>
              <a:t>•Les sanctions discriminatoires sont interdites.</a:t>
            </a:r>
          </a:p>
          <a:p>
            <a:pPr marL="0" indent="0" algn="just">
              <a:buNone/>
            </a:pPr>
            <a:r>
              <a:rPr lang="fr-FR" dirty="0"/>
              <a:t>•Quand il existe un règlement intérieur, l’employeur doit en tenir compte pour le choix des sanctions.</a:t>
            </a:r>
          </a:p>
          <a:p>
            <a:pPr marL="0" indent="0" algn="just">
              <a:buNone/>
            </a:pPr>
            <a:r>
              <a:rPr lang="fr-FR" dirty="0"/>
              <a:t>•Il existe une prescription car aucun fait fautif ne peut donner lieu à une sanction au-delà d’un délai de </a:t>
            </a:r>
            <a:r>
              <a:rPr lang="fr-FR" b="1" dirty="0"/>
              <a:t>deux mois </a:t>
            </a:r>
            <a:r>
              <a:rPr lang="fr-FR" dirty="0"/>
              <a:t>à compter du jour où l’employeur en a eu connaissance.</a:t>
            </a:r>
          </a:p>
        </p:txBody>
      </p:sp>
      <p:sp>
        <p:nvSpPr>
          <p:cNvPr id="2" name="Espace réservé du numéro de diapositive 1"/>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40781335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750628" y="805217"/>
            <a:ext cx="10754436" cy="5295331"/>
          </a:xfrm>
        </p:spPr>
        <p:txBody>
          <a:bodyPr/>
          <a:lstStyle/>
          <a:p>
            <a:pPr marL="0" indent="0">
              <a:buNone/>
            </a:pPr>
            <a:r>
              <a:rPr lang="fr-FR" u="sng" dirty="0"/>
              <a:t>B. Sanctions et procédures</a:t>
            </a:r>
          </a:p>
          <a:p>
            <a:endParaRPr lang="fr-FR" dirty="0"/>
          </a:p>
        </p:txBody>
      </p:sp>
      <p:pic>
        <p:nvPicPr>
          <p:cNvPr id="4" name="Image 3"/>
          <p:cNvPicPr>
            <a:picLocks noChangeAspect="1"/>
          </p:cNvPicPr>
          <p:nvPr/>
        </p:nvPicPr>
        <p:blipFill rotWithShape="1">
          <a:blip r:embed="rId2"/>
          <a:srcRect t="8642" r="37070"/>
          <a:stretch/>
        </p:blipFill>
        <p:spPr>
          <a:xfrm>
            <a:off x="873457" y="1258409"/>
            <a:ext cx="10331355" cy="5524193"/>
          </a:xfrm>
          <a:prstGeom prst="rect">
            <a:avLst/>
          </a:prstGeom>
        </p:spPr>
      </p:pic>
      <p:sp>
        <p:nvSpPr>
          <p:cNvPr id="2" name="Espace réservé du numéro de diapositive 1"/>
          <p:cNvSpPr>
            <a:spLocks noGrp="1"/>
          </p:cNvSpPr>
          <p:nvPr>
            <p:ph type="sldNum" sz="quarter" idx="12"/>
          </p:nvPr>
        </p:nvSpPr>
        <p:spPr/>
        <p:txBody>
          <a:bodyPr/>
          <a:lstStyle/>
          <a:p>
            <a:fld id="{E97799C9-84D9-46D2-A11E-BCF8A720529D}" type="slidenum">
              <a:rPr lang="en-US" smtClean="0"/>
              <a:t>12</a:t>
            </a:fld>
            <a:endParaRPr lang="en-US" dirty="0"/>
          </a:p>
        </p:txBody>
      </p:sp>
    </p:spTree>
    <p:extLst>
      <p:ext uri="{BB962C8B-B14F-4D97-AF65-F5344CB8AC3E}">
        <p14:creationId xmlns:p14="http://schemas.microsoft.com/office/powerpoint/2010/main" val="3212467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4294967295"/>
          </p:nvPr>
        </p:nvSpPr>
        <p:spPr>
          <a:xfrm>
            <a:off x="1009934" y="927408"/>
            <a:ext cx="10009188" cy="4975225"/>
          </a:xfrm>
        </p:spPr>
        <p:txBody>
          <a:bodyPr>
            <a:normAutofit/>
          </a:bodyPr>
          <a:lstStyle/>
          <a:p>
            <a:pPr marL="0" indent="0">
              <a:buNone/>
            </a:pPr>
            <a:r>
              <a:rPr lang="fr-FR" b="1" u="sng" dirty="0"/>
              <a:t>3. Le pouvoir de surveillance</a:t>
            </a:r>
          </a:p>
          <a:p>
            <a:pPr marL="0" indent="0">
              <a:buNone/>
            </a:pPr>
            <a:r>
              <a:rPr lang="fr-FR" u="sng" dirty="0"/>
              <a:t>A/Le contrôle légitime et proportionné de l’employeur</a:t>
            </a:r>
          </a:p>
          <a:p>
            <a:r>
              <a:rPr lang="fr-FR" dirty="0"/>
              <a:t>Le principe est que l’employeur ne peut pas apporter aux droits des salariés </a:t>
            </a:r>
            <a:r>
              <a:rPr lang="fr-FR" b="1" dirty="0"/>
              <a:t>des restrictions qui ne seraient justifiées par la nature de la tâche à accomplir, ni proportionnées au but recherché.</a:t>
            </a:r>
          </a:p>
          <a:p>
            <a:r>
              <a:rPr lang="fr-FR" dirty="0"/>
              <a:t>L’employeur en vertu du contrat a un pouvoir de direction qui découle du lien de subordination. Il peut donc </a:t>
            </a:r>
            <a:r>
              <a:rPr lang="fr-FR" b="1" dirty="0">
                <a:solidFill>
                  <a:srgbClr val="FF0000"/>
                </a:solidFill>
              </a:rPr>
              <a:t>donner des ordres </a:t>
            </a:r>
            <a:r>
              <a:rPr lang="fr-FR" dirty="0"/>
              <a:t>et surtout il peut </a:t>
            </a:r>
            <a:r>
              <a:rPr lang="fr-FR" b="1" dirty="0">
                <a:solidFill>
                  <a:srgbClr val="FF0000"/>
                </a:solidFill>
              </a:rPr>
              <a:t>contrôler la façon dont le salarié exécute son travail</a:t>
            </a:r>
            <a:r>
              <a:rPr lang="fr-FR" dirty="0"/>
              <a:t>. Il peut aussi contrôler la façon dont son salarié utilise les outils professionnels qu’il met à sa disposition.</a:t>
            </a:r>
          </a:p>
        </p:txBody>
      </p:sp>
      <p:sp>
        <p:nvSpPr>
          <p:cNvPr id="2" name="Espace réservé du numéro de diapositive 1"/>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1112778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4294967295"/>
          </p:nvPr>
        </p:nvSpPr>
        <p:spPr>
          <a:xfrm>
            <a:off x="795669" y="955604"/>
            <a:ext cx="10440987" cy="5124450"/>
          </a:xfrm>
        </p:spPr>
        <p:txBody>
          <a:bodyPr/>
          <a:lstStyle/>
          <a:p>
            <a:r>
              <a:rPr lang="fr-FR" dirty="0"/>
              <a:t>La mise en place d’un système de contrôle ou de surveillance des salariés doit être </a:t>
            </a:r>
            <a:r>
              <a:rPr lang="fr-FR" b="1" dirty="0">
                <a:solidFill>
                  <a:srgbClr val="FF0000"/>
                </a:solidFill>
              </a:rPr>
              <a:t>portée à la connaissance des représentants du personnel</a:t>
            </a:r>
            <a:r>
              <a:rPr lang="fr-FR" dirty="0"/>
              <a:t>. Ainsi, l’employeur doit consulter le </a:t>
            </a:r>
            <a:r>
              <a:rPr lang="fr-FR" b="1" dirty="0"/>
              <a:t>CSE</a:t>
            </a:r>
            <a:r>
              <a:rPr lang="fr-FR" dirty="0"/>
              <a:t> avant la mise en place du dispositif. </a:t>
            </a:r>
          </a:p>
          <a:p>
            <a:r>
              <a:rPr lang="fr-FR" dirty="0"/>
              <a:t>De même, le salarié doit être </a:t>
            </a:r>
            <a:r>
              <a:rPr lang="fr-FR" b="1" dirty="0">
                <a:solidFill>
                  <a:srgbClr val="FF0000"/>
                </a:solidFill>
              </a:rPr>
              <a:t>au préalable informé </a:t>
            </a:r>
            <a:r>
              <a:rPr lang="fr-FR" dirty="0"/>
              <a:t>de tout dispositif de surveillance et de contrôle et de la collecte d’informations personnelles. </a:t>
            </a:r>
          </a:p>
          <a:p>
            <a:r>
              <a:rPr lang="fr-FR" dirty="0"/>
              <a:t>De plus, lorsque le dispositif de contrôle permet de sanctionner les salariés, cela doit </a:t>
            </a:r>
            <a:r>
              <a:rPr lang="fr-FR" b="1" dirty="0">
                <a:solidFill>
                  <a:srgbClr val="FF0000"/>
                </a:solidFill>
              </a:rPr>
              <a:t>figurer dans le règlement intérieur</a:t>
            </a:r>
            <a:r>
              <a:rPr lang="fr-FR" dirty="0"/>
              <a:t>. À défaut, les preuves obtenues sont considérées comme illicite.</a:t>
            </a:r>
          </a:p>
        </p:txBody>
      </p:sp>
      <p:sp>
        <p:nvSpPr>
          <p:cNvPr id="2" name="Espace réservé du numéro de diapositive 1"/>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2652240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4294967295"/>
          </p:nvPr>
        </p:nvSpPr>
        <p:spPr>
          <a:xfrm>
            <a:off x="849929" y="845806"/>
            <a:ext cx="10482262" cy="5337175"/>
          </a:xfrm>
        </p:spPr>
        <p:txBody>
          <a:bodyPr>
            <a:normAutofit fontScale="92500" lnSpcReduction="10000"/>
          </a:bodyPr>
          <a:lstStyle/>
          <a:p>
            <a:pPr marL="0" indent="0">
              <a:buNone/>
            </a:pPr>
            <a:r>
              <a:rPr lang="fr-FR" u="sng" dirty="0"/>
              <a:t>B/Le contrôle et la surveillance des outils des salariés</a:t>
            </a:r>
          </a:p>
          <a:p>
            <a:pPr marL="0" indent="0">
              <a:buNone/>
            </a:pPr>
            <a:r>
              <a:rPr lang="fr-FR" sz="3200" b="1" dirty="0"/>
              <a:t>a. </a:t>
            </a:r>
            <a:r>
              <a:rPr lang="fr-FR" b="1" dirty="0"/>
              <a:t>Le</a:t>
            </a:r>
            <a:r>
              <a:rPr lang="fr-FR" sz="3200" b="1" dirty="0"/>
              <a:t> </a:t>
            </a:r>
            <a:r>
              <a:rPr lang="fr-FR" b="1" dirty="0"/>
              <a:t>contrôle des postes informatiques</a:t>
            </a:r>
          </a:p>
          <a:p>
            <a:pPr marL="0" indent="0">
              <a:buNone/>
            </a:pPr>
            <a:r>
              <a:rPr lang="fr-FR" dirty="0"/>
              <a:t>L’employeur peut limiter l’utilisation des outils issus des technologies de l’information – TIC – (la CNIL préconise l’autorisation ou la tolérance d’une utilisation privée) qu’il met à la disposition des salariés, par exemple il est en droit :</a:t>
            </a:r>
          </a:p>
          <a:p>
            <a:pPr marL="0" indent="0">
              <a:buNone/>
            </a:pPr>
            <a:r>
              <a:rPr lang="fr-FR" dirty="0"/>
              <a:t>▶de mettre en place des outils d’analyse des pièces jointes ;</a:t>
            </a:r>
          </a:p>
          <a:p>
            <a:pPr marL="0" indent="0">
              <a:buNone/>
            </a:pPr>
            <a:r>
              <a:rPr lang="fr-FR" dirty="0"/>
              <a:t>▶ de filtrer les accès à certains sites sur internet ;</a:t>
            </a:r>
          </a:p>
          <a:p>
            <a:pPr marL="0" indent="0">
              <a:buNone/>
            </a:pPr>
            <a:r>
              <a:rPr lang="fr-FR" dirty="0"/>
              <a:t>▶d’interdire certaines connexions (comme l’accès à des forums) ;</a:t>
            </a:r>
          </a:p>
          <a:p>
            <a:pPr marL="0" indent="0">
              <a:buNone/>
            </a:pPr>
            <a:r>
              <a:rPr lang="fr-FR" dirty="0"/>
              <a:t>▶de contrôler les durées de connexions et les sites visités.</a:t>
            </a:r>
          </a:p>
          <a:p>
            <a:pPr marL="0" indent="0">
              <a:buNone/>
            </a:pPr>
            <a:r>
              <a:rPr lang="fr-FR" dirty="0"/>
              <a:t>Le salarié peut être accusé de faute grave en cas d’utilisation excessive d’Internet, c’est-à-dire plus de 41 heures par mois à des fins personnelles</a:t>
            </a:r>
          </a:p>
          <a:p>
            <a:pPr marL="0" indent="0">
              <a:buNone/>
            </a:pPr>
            <a:r>
              <a:rPr lang="fr-FR" u="sng" dirty="0">
                <a:solidFill>
                  <a:srgbClr val="FF0000"/>
                </a:solidFill>
              </a:rPr>
              <a:t>Exemple</a:t>
            </a:r>
            <a:r>
              <a:rPr lang="fr-FR" dirty="0"/>
              <a:t> : licenciement avéré d’un salarié qui était allé sur 10000 sites en 13 jours.</a:t>
            </a:r>
          </a:p>
          <a:p>
            <a:pPr marL="0" indent="0">
              <a:buNone/>
            </a:pPr>
            <a:endParaRPr lang="fr-FR" dirty="0"/>
          </a:p>
        </p:txBody>
      </p:sp>
      <p:sp>
        <p:nvSpPr>
          <p:cNvPr id="2" name="Espace réservé du numéro de diapositive 1"/>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2548490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4294967295"/>
          </p:nvPr>
        </p:nvSpPr>
        <p:spPr>
          <a:xfrm>
            <a:off x="824173" y="872770"/>
            <a:ext cx="10617200" cy="5295900"/>
          </a:xfrm>
        </p:spPr>
        <p:txBody>
          <a:bodyPr>
            <a:normAutofit/>
          </a:bodyPr>
          <a:lstStyle/>
          <a:p>
            <a:r>
              <a:rPr lang="fr-FR" dirty="0"/>
              <a:t>les messages reçus ou émis depuis un ordinateur professionnel mis à disposition par l’employeur sont réputés professionnels et donc l’employeur </a:t>
            </a:r>
            <a:r>
              <a:rPr lang="fr-FR" b="1" dirty="0">
                <a:solidFill>
                  <a:srgbClr val="FF0000"/>
                </a:solidFill>
              </a:rPr>
              <a:t>peut y avoir librement accès sans avoir besoin d’en informer le salarié</a:t>
            </a:r>
            <a:r>
              <a:rPr lang="fr-FR" dirty="0"/>
              <a:t>. </a:t>
            </a:r>
          </a:p>
          <a:p>
            <a:pPr algn="just"/>
            <a:r>
              <a:rPr lang="fr-FR" dirty="0"/>
              <a:t>Il n’en est pas de même pour les </a:t>
            </a:r>
            <a:r>
              <a:rPr lang="fr-FR" b="1" dirty="0">
                <a:solidFill>
                  <a:srgbClr val="FF0000"/>
                </a:solidFill>
              </a:rPr>
              <a:t>fichiers ou mails identifiés par le salarié comme « personnels </a:t>
            </a:r>
            <a:r>
              <a:rPr lang="fr-FR" dirty="0"/>
              <a:t>» car il s’agit ici du respect de la vie privée (article 9 du code civil « chacun a le droit au respect de sa vie privée »). </a:t>
            </a:r>
          </a:p>
          <a:p>
            <a:pPr marL="0" indent="0" algn="just">
              <a:buNone/>
            </a:pPr>
            <a:r>
              <a:rPr lang="fr-FR" dirty="0"/>
              <a:t>Ainsi, depuis </a:t>
            </a:r>
            <a:r>
              <a:rPr lang="fr-FR" b="1" dirty="0"/>
              <a:t>l’arrêt Nikon de 2001</a:t>
            </a:r>
            <a:r>
              <a:rPr lang="fr-FR" dirty="0"/>
              <a:t>, la jurisprudence rappelle que « </a:t>
            </a:r>
            <a:r>
              <a:rPr lang="fr-FR" i="1" dirty="0"/>
              <a:t>le salarié a droit, même au temps et au lieu de travail, au respect de l’intimité de sa vie privée ; que celle-ci implique en particulier le secret des correspondances ; que l’employeur ne peut dès lors sans violation de cette liberté fondamentale prendre connaissance des messages personnels émis par le salarié et reçu par lui grâce à un outil informatique mis à sa disposition pour son travail et ceci même au cas où l’employeur avait interdit une utilisation non professionnelle de l’ordinateur</a:t>
            </a:r>
            <a:r>
              <a:rPr lang="fr-FR" dirty="0"/>
              <a:t> ».</a:t>
            </a:r>
          </a:p>
        </p:txBody>
      </p:sp>
      <p:sp>
        <p:nvSpPr>
          <p:cNvPr id="2" name="Espace réservé du numéro de diapositive 1"/>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193595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4294967295"/>
          </p:nvPr>
        </p:nvSpPr>
        <p:spPr>
          <a:xfrm>
            <a:off x="904828" y="955343"/>
            <a:ext cx="10509250" cy="4960938"/>
          </a:xfrm>
        </p:spPr>
        <p:txBody>
          <a:bodyPr>
            <a:normAutofit fontScale="92500" lnSpcReduction="10000"/>
          </a:bodyPr>
          <a:lstStyle/>
          <a:p>
            <a:pPr marL="0" indent="0">
              <a:buNone/>
            </a:pPr>
            <a:r>
              <a:rPr lang="fr-FR" dirty="0"/>
              <a:t>Ainsi, l’employeur peut accéder aux </a:t>
            </a:r>
            <a:r>
              <a:rPr lang="fr-FR" b="1" dirty="0">
                <a:solidFill>
                  <a:srgbClr val="FF0000"/>
                </a:solidFill>
              </a:rPr>
              <a:t>documents personnels </a:t>
            </a:r>
            <a:r>
              <a:rPr lang="fr-FR" dirty="0">
                <a:solidFill>
                  <a:srgbClr val="FF0000"/>
                </a:solidFill>
              </a:rPr>
              <a:t>du salarié de </a:t>
            </a:r>
            <a:r>
              <a:rPr lang="fr-FR" u="sng" dirty="0">
                <a:solidFill>
                  <a:srgbClr val="FF0000"/>
                </a:solidFill>
              </a:rPr>
              <a:t>trois façons </a:t>
            </a:r>
            <a:r>
              <a:rPr lang="fr-FR" dirty="0"/>
              <a:t>:</a:t>
            </a:r>
          </a:p>
          <a:p>
            <a:r>
              <a:rPr lang="fr-FR" dirty="0"/>
              <a:t>en présence du salarié ou celui-ci dûment appelé ;</a:t>
            </a:r>
          </a:p>
          <a:p>
            <a:r>
              <a:rPr lang="fr-FR" dirty="0"/>
              <a:t>sans la présence du salarié « si un risque ou un événement particulier le justifie » (arrêt de 2005) ;</a:t>
            </a:r>
          </a:p>
          <a:p>
            <a:r>
              <a:rPr lang="fr-FR" dirty="0"/>
              <a:t>après avoir obtenu du juge la </a:t>
            </a:r>
            <a:r>
              <a:rPr lang="fr-FR" b="1" dirty="0"/>
              <a:t>présence d’un huissier </a:t>
            </a:r>
            <a:r>
              <a:rPr lang="fr-FR" dirty="0"/>
              <a:t>en démontrant que cette demande est légitime et nécessaire à la protection des intérêts de l’entreprise. </a:t>
            </a:r>
          </a:p>
          <a:p>
            <a:pPr marL="0" indent="0">
              <a:buNone/>
            </a:pPr>
            <a:r>
              <a:rPr lang="fr-FR" sz="3200" dirty="0">
                <a:sym typeface="Wingdings" panose="05000000000000000000" pitchFamily="2" charset="2"/>
              </a:rPr>
              <a:t></a:t>
            </a:r>
            <a:r>
              <a:rPr lang="fr-FR" dirty="0">
                <a:sym typeface="Wingdings" panose="05000000000000000000" pitchFamily="2" charset="2"/>
              </a:rPr>
              <a:t> </a:t>
            </a:r>
            <a:r>
              <a:rPr lang="fr-FR" dirty="0"/>
              <a:t>Dans ce cas, l’huissier peut accéder aux documents personnels du salarié et en prendre copie en présence du salarié ou après l’avoir dûment appelé (arrêt de 2007).À défaut, la production de document personnel du salarié est illicite. </a:t>
            </a:r>
          </a:p>
          <a:p>
            <a:pPr marL="0" indent="0">
              <a:buNone/>
            </a:pPr>
            <a:r>
              <a:rPr lang="fr-FR" sz="3000" dirty="0">
                <a:sym typeface="Wingdings" panose="05000000000000000000" pitchFamily="2" charset="2"/>
              </a:rPr>
              <a:t></a:t>
            </a:r>
            <a:r>
              <a:rPr lang="fr-FR" dirty="0">
                <a:sym typeface="Wingdings" panose="05000000000000000000" pitchFamily="2" charset="2"/>
              </a:rPr>
              <a:t> </a:t>
            </a:r>
            <a:r>
              <a:rPr lang="fr-FR" dirty="0"/>
              <a:t>De même, l’employeur ne peut en aucun cas se prévaloir de mails émanant de la messagerie personnelle du salarié car dans ce cas il s’agit d’une violation du secret des correspondances même si cette messagerie est accessible de l’ordinateur professionnel.</a:t>
            </a:r>
          </a:p>
        </p:txBody>
      </p:sp>
      <p:sp>
        <p:nvSpPr>
          <p:cNvPr id="2" name="Espace réservé du numéro de diapositive 1"/>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2226101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4294967295"/>
          </p:nvPr>
        </p:nvSpPr>
        <p:spPr>
          <a:xfrm>
            <a:off x="791570" y="751196"/>
            <a:ext cx="10590213" cy="5151438"/>
          </a:xfrm>
        </p:spPr>
        <p:txBody>
          <a:bodyPr>
            <a:normAutofit lnSpcReduction="10000"/>
          </a:bodyPr>
          <a:lstStyle/>
          <a:p>
            <a:pPr marL="0" indent="0">
              <a:buNone/>
            </a:pPr>
            <a:r>
              <a:rPr lang="fr-FR" b="1" dirty="0"/>
              <a:t>b. La vidéosurveillance</a:t>
            </a:r>
          </a:p>
          <a:p>
            <a:pPr algn="just"/>
            <a:r>
              <a:rPr lang="fr-FR" dirty="0"/>
              <a:t>L’employeur </a:t>
            </a:r>
            <a:r>
              <a:rPr lang="fr-FR" dirty="0">
                <a:solidFill>
                  <a:srgbClr val="FF0000"/>
                </a:solidFill>
              </a:rPr>
              <a:t>peut installer pour des </a:t>
            </a:r>
            <a:r>
              <a:rPr lang="fr-FR" b="1" dirty="0">
                <a:solidFill>
                  <a:srgbClr val="FF0000"/>
                </a:solidFill>
              </a:rPr>
              <a:t>raisons de sécurité </a:t>
            </a:r>
            <a:r>
              <a:rPr lang="fr-FR" dirty="0"/>
              <a:t>un système de vidéosurveillance, toujours dans le respect du principe de proportionnalité et du respect des salariés. </a:t>
            </a:r>
          </a:p>
          <a:p>
            <a:pPr marL="0" indent="0" algn="just">
              <a:buNone/>
            </a:pPr>
            <a:r>
              <a:rPr lang="fr-FR" sz="2800" dirty="0">
                <a:sym typeface="Wingdings" panose="05000000000000000000" pitchFamily="2" charset="2"/>
              </a:rPr>
              <a:t></a:t>
            </a:r>
            <a:r>
              <a:rPr lang="fr-FR" dirty="0"/>
              <a:t>Les caméras ne peuvent donc pas filmer les salariés à leur poste de travail (il existe cependant des exceptions, comme pour les postes en caisse mais, dans ce cas, la caméra doit plus filmer la caisse que le salarié), les zones de détente et de repas…</a:t>
            </a:r>
          </a:p>
          <a:p>
            <a:pPr marL="0" indent="0" algn="just">
              <a:buNone/>
            </a:pPr>
            <a:r>
              <a:rPr lang="fr-FR" sz="2800" dirty="0">
                <a:sym typeface="Wingdings" panose="05000000000000000000" pitchFamily="2" charset="2"/>
              </a:rPr>
              <a:t></a:t>
            </a:r>
            <a:r>
              <a:rPr lang="fr-FR" dirty="0">
                <a:sym typeface="Wingdings" panose="05000000000000000000" pitchFamily="2" charset="2"/>
              </a:rPr>
              <a:t> </a:t>
            </a:r>
            <a:r>
              <a:rPr lang="fr-FR" dirty="0"/>
              <a:t>Par contre, l’employeur peut sans aucune procédure particulière </a:t>
            </a:r>
            <a:r>
              <a:rPr lang="fr-FR" dirty="0">
                <a:solidFill>
                  <a:srgbClr val="FF0000"/>
                </a:solidFill>
              </a:rPr>
              <a:t>mettre en place tout système de surveillance dans les locaux où les salariés ne travaillent pas</a:t>
            </a:r>
            <a:r>
              <a:rPr lang="fr-FR" dirty="0"/>
              <a:t>.</a:t>
            </a:r>
          </a:p>
          <a:p>
            <a:pPr marL="0" indent="0" algn="just">
              <a:buNone/>
            </a:pPr>
            <a:r>
              <a:rPr lang="fr-FR" b="1" dirty="0"/>
              <a:t>c. La géolocalisation</a:t>
            </a:r>
          </a:p>
          <a:p>
            <a:pPr algn="just"/>
            <a:r>
              <a:rPr lang="fr-FR" dirty="0"/>
              <a:t>Ce système permet de savoir à tout moment où se situent les salariés grâce à des objets tels qu’un badge ou encore un véhicule.</a:t>
            </a:r>
          </a:p>
        </p:txBody>
      </p:sp>
      <p:sp>
        <p:nvSpPr>
          <p:cNvPr id="2" name="Espace réservé du numéro de diapositive 1"/>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3564212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II. Les droits et obligations des salariés</a:t>
            </a:r>
          </a:p>
        </p:txBody>
      </p:sp>
      <p:sp>
        <p:nvSpPr>
          <p:cNvPr id="3" name="Espace réservé du contenu 2"/>
          <p:cNvSpPr>
            <a:spLocks noGrp="1"/>
          </p:cNvSpPr>
          <p:nvPr>
            <p:ph idx="1"/>
          </p:nvPr>
        </p:nvSpPr>
        <p:spPr/>
        <p:txBody>
          <a:bodyPr>
            <a:normAutofit fontScale="85000" lnSpcReduction="10000"/>
          </a:bodyPr>
          <a:lstStyle/>
          <a:p>
            <a:pPr marL="0" indent="0" algn="just">
              <a:buNone/>
            </a:pPr>
            <a:r>
              <a:rPr lang="fr-FR" dirty="0"/>
              <a:t>Le salarié est subordonné à l’employeur. Le contrat de travail lui impose des obligations spécifiques. En contrepartie, le salarié dispose d’un certain nombre de droits.</a:t>
            </a:r>
          </a:p>
          <a:p>
            <a:pPr algn="just"/>
            <a:r>
              <a:rPr lang="fr-FR" dirty="0"/>
              <a:t>Les principales </a:t>
            </a:r>
            <a:r>
              <a:rPr lang="fr-FR" b="1" dirty="0"/>
              <a:t>obligations du salarié</a:t>
            </a:r>
            <a:r>
              <a:rPr lang="fr-FR" dirty="0"/>
              <a:t> sont : </a:t>
            </a:r>
          </a:p>
          <a:p>
            <a:pPr marL="0" indent="0" algn="just">
              <a:buNone/>
            </a:pPr>
            <a:r>
              <a:rPr lang="fr-FR" dirty="0"/>
              <a:t>– exécuter personnellement le travail ;</a:t>
            </a:r>
          </a:p>
          <a:p>
            <a:pPr marL="0" indent="0" algn="just">
              <a:buNone/>
            </a:pPr>
            <a:r>
              <a:rPr lang="fr-FR" dirty="0"/>
              <a:t>– prendre soin du matériel fourni ;</a:t>
            </a:r>
          </a:p>
          <a:p>
            <a:pPr marL="0" indent="0" algn="just">
              <a:buNone/>
            </a:pPr>
            <a:r>
              <a:rPr lang="fr-FR" dirty="0"/>
              <a:t>– respecter la discipline et le règlement intérieur ;</a:t>
            </a:r>
          </a:p>
          <a:p>
            <a:pPr marL="0" indent="0" algn="just">
              <a:buNone/>
            </a:pPr>
            <a:r>
              <a:rPr lang="fr-FR" dirty="0"/>
              <a:t>– être loyal vis-à-vis de l’entreprise ;</a:t>
            </a:r>
          </a:p>
          <a:p>
            <a:pPr marL="0" indent="0" algn="just">
              <a:buNone/>
            </a:pPr>
            <a:r>
              <a:rPr lang="fr-FR" dirty="0"/>
              <a:t>– respecter les clauses contractuelles …</a:t>
            </a:r>
          </a:p>
          <a:p>
            <a:endParaRPr lang="fr-FR" dirty="0"/>
          </a:p>
        </p:txBody>
      </p:sp>
      <p:sp>
        <p:nvSpPr>
          <p:cNvPr id="4" name="Espace réservé du numéro de diapositive 3"/>
          <p:cNvSpPr>
            <a:spLocks noGrp="1"/>
          </p:cNvSpPr>
          <p:nvPr>
            <p:ph type="sldNum" sz="quarter" idx="12"/>
          </p:nvPr>
        </p:nvSpPr>
        <p:spPr/>
        <p:txBody>
          <a:bodyPr/>
          <a:lstStyle/>
          <a:p>
            <a:fld id="{E97799C9-84D9-46D2-A11E-BCF8A720529D}" type="slidenum">
              <a:rPr lang="en-US" smtClean="0"/>
              <a:t>19</a:t>
            </a:fld>
            <a:endParaRPr lang="en-US" dirty="0"/>
          </a:p>
        </p:txBody>
      </p:sp>
    </p:spTree>
    <p:extLst>
      <p:ext uri="{BB962C8B-B14F-4D97-AF65-F5344CB8AC3E}">
        <p14:creationId xmlns:p14="http://schemas.microsoft.com/office/powerpoint/2010/main" val="3019405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PLAN DU COURS</a:t>
            </a:r>
          </a:p>
        </p:txBody>
      </p:sp>
      <p:sp>
        <p:nvSpPr>
          <p:cNvPr id="3" name="Espace réservé du contenu 2"/>
          <p:cNvSpPr>
            <a:spLocks noGrp="1"/>
          </p:cNvSpPr>
          <p:nvPr>
            <p:ph idx="1"/>
          </p:nvPr>
        </p:nvSpPr>
        <p:spPr/>
        <p:txBody>
          <a:bodyPr>
            <a:normAutofit lnSpcReduction="10000"/>
          </a:bodyPr>
          <a:lstStyle/>
          <a:p>
            <a:r>
              <a:rPr lang="fr-FR" sz="2800" b="1" dirty="0"/>
              <a:t>I. Le pouvoir de l’employeur</a:t>
            </a:r>
          </a:p>
          <a:p>
            <a:r>
              <a:rPr lang="fr-FR" sz="2800" b="1" dirty="0"/>
              <a:t>II. Les droits et obligations des salariés</a:t>
            </a:r>
          </a:p>
          <a:p>
            <a:r>
              <a:rPr lang="fr-FR" sz="2800" b="1" dirty="0"/>
              <a:t>III. La durée du travail</a:t>
            </a:r>
          </a:p>
          <a:p>
            <a:r>
              <a:rPr lang="fr-FR" sz="2800" b="1" dirty="0"/>
              <a:t>IV. Les repos et congés</a:t>
            </a:r>
          </a:p>
          <a:p>
            <a:r>
              <a:rPr lang="fr-FR" sz="2800" b="1" dirty="0"/>
              <a:t>V. La santé et la sécurité</a:t>
            </a:r>
          </a:p>
          <a:p>
            <a:r>
              <a:rPr lang="fr-FR" sz="2800" b="1" dirty="0"/>
              <a:t>VI. Le droit de grève</a:t>
            </a:r>
          </a:p>
          <a:p>
            <a:endParaRPr lang="fr-FR" dirty="0"/>
          </a:p>
        </p:txBody>
      </p:sp>
      <p:sp>
        <p:nvSpPr>
          <p:cNvPr id="4" name="Espace réservé du numéro de diapositive 3"/>
          <p:cNvSpPr>
            <a:spLocks noGrp="1"/>
          </p:cNvSpPr>
          <p:nvPr>
            <p:ph type="sldNum" sz="quarter" idx="12"/>
          </p:nvPr>
        </p:nvSpPr>
        <p:spPr/>
        <p:txBody>
          <a:bodyPr/>
          <a:lstStyle/>
          <a:p>
            <a:fld id="{E97799C9-84D9-46D2-A11E-BCF8A720529D}" type="slidenum">
              <a:rPr lang="en-US" smtClean="0"/>
              <a:t>2</a:t>
            </a:fld>
            <a:endParaRPr lang="en-US" dirty="0"/>
          </a:p>
        </p:txBody>
      </p:sp>
    </p:spTree>
    <p:extLst>
      <p:ext uri="{BB962C8B-B14F-4D97-AF65-F5344CB8AC3E}">
        <p14:creationId xmlns:p14="http://schemas.microsoft.com/office/powerpoint/2010/main" val="29518845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4294967295"/>
          </p:nvPr>
        </p:nvSpPr>
        <p:spPr>
          <a:xfrm>
            <a:off x="1050877" y="1036945"/>
            <a:ext cx="9601200" cy="4865688"/>
          </a:xfrm>
        </p:spPr>
        <p:txBody>
          <a:bodyPr>
            <a:normAutofit/>
          </a:bodyPr>
          <a:lstStyle/>
          <a:p>
            <a:r>
              <a:rPr lang="fr-FR" dirty="0"/>
              <a:t>Les principaux </a:t>
            </a:r>
            <a:r>
              <a:rPr lang="fr-FR" b="1" dirty="0"/>
              <a:t>droits du salarié</a:t>
            </a:r>
            <a:r>
              <a:rPr lang="fr-FR" dirty="0"/>
              <a:t> sont :</a:t>
            </a:r>
          </a:p>
          <a:p>
            <a:pPr marL="0" indent="0">
              <a:buNone/>
            </a:pPr>
            <a:r>
              <a:rPr lang="fr-FR" dirty="0"/>
              <a:t>– être rémunéré ;</a:t>
            </a:r>
          </a:p>
          <a:p>
            <a:pPr marL="0" indent="0">
              <a:buNone/>
            </a:pPr>
            <a:r>
              <a:rPr lang="fr-FR" dirty="0"/>
              <a:t>– disposer des moyens nécessaires pour effectuer le travail ;</a:t>
            </a:r>
          </a:p>
          <a:p>
            <a:pPr marL="0" indent="0">
              <a:buNone/>
            </a:pPr>
            <a:r>
              <a:rPr lang="fr-FR" dirty="0"/>
              <a:t>– bénéficier de la réglementation du travail (durée du travail, droit de grève, droit d’être représenté, droit à la formation…) ;</a:t>
            </a:r>
          </a:p>
          <a:p>
            <a:pPr marL="0" indent="0">
              <a:buNone/>
            </a:pPr>
            <a:r>
              <a:rPr lang="fr-FR" dirty="0"/>
              <a:t>– le salarié a aussi des droits généraux : respect de la vie privée, droit d’expression, ne pas subir de discriminations ni de harcèlement moral ou sexuel, égalité des salaires...</a:t>
            </a:r>
          </a:p>
          <a:p>
            <a:endParaRPr lang="fr-FR" dirty="0"/>
          </a:p>
        </p:txBody>
      </p:sp>
      <p:sp>
        <p:nvSpPr>
          <p:cNvPr id="2" name="Espace réservé du numéro de diapositive 1"/>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10605992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95402" y="982133"/>
            <a:ext cx="9601196" cy="969498"/>
          </a:xfrm>
        </p:spPr>
        <p:txBody>
          <a:bodyPr>
            <a:normAutofit fontScale="90000"/>
          </a:bodyPr>
          <a:lstStyle/>
          <a:p>
            <a:r>
              <a:rPr lang="fr-FR" sz="4900" b="1" dirty="0"/>
              <a:t>III. La durée du travail</a:t>
            </a:r>
            <a:br>
              <a:rPr lang="fr-FR" b="1" dirty="0"/>
            </a:br>
            <a:endParaRPr lang="fr-FR" b="1" dirty="0"/>
          </a:p>
        </p:txBody>
      </p:sp>
      <p:sp>
        <p:nvSpPr>
          <p:cNvPr id="3" name="Espace réservé du contenu 2"/>
          <p:cNvSpPr>
            <a:spLocks noGrp="1"/>
          </p:cNvSpPr>
          <p:nvPr>
            <p:ph idx="1"/>
          </p:nvPr>
        </p:nvSpPr>
        <p:spPr>
          <a:xfrm>
            <a:off x="1295401" y="1392073"/>
            <a:ext cx="10073184" cy="4804012"/>
          </a:xfrm>
        </p:spPr>
        <p:txBody>
          <a:bodyPr>
            <a:normAutofit/>
          </a:bodyPr>
          <a:lstStyle/>
          <a:p>
            <a:pPr marL="0" indent="0">
              <a:buNone/>
            </a:pPr>
            <a:r>
              <a:rPr lang="fr-FR" sz="2600" b="1" u="sng" dirty="0"/>
              <a:t>1. La durée légale et son dépassement</a:t>
            </a:r>
          </a:p>
          <a:p>
            <a:pPr marL="0" indent="0">
              <a:buNone/>
            </a:pPr>
            <a:r>
              <a:rPr lang="fr-FR" sz="2600" u="sng" dirty="0"/>
              <a:t>A. Les durées maximales de travail</a:t>
            </a:r>
          </a:p>
          <a:p>
            <a:pPr marL="0" indent="0">
              <a:buNone/>
            </a:pPr>
            <a:r>
              <a:rPr lang="fr-FR" dirty="0"/>
              <a:t>         La durée légale du travail pour un temps complet est fixée à : </a:t>
            </a:r>
          </a:p>
          <a:p>
            <a:pPr marL="0" indent="0">
              <a:buNone/>
            </a:pPr>
            <a:r>
              <a:rPr lang="fr-FR" dirty="0"/>
              <a:t>▶35 heures par semaine ;</a:t>
            </a:r>
          </a:p>
          <a:p>
            <a:pPr marL="0" indent="0">
              <a:buNone/>
            </a:pPr>
            <a:r>
              <a:rPr lang="fr-FR" dirty="0"/>
              <a:t>▶151,67 heures par mois ;</a:t>
            </a:r>
          </a:p>
          <a:p>
            <a:pPr marL="0" indent="0">
              <a:buNone/>
            </a:pPr>
            <a:r>
              <a:rPr lang="fr-FR" dirty="0"/>
              <a:t>▶1 607 heures par an. </a:t>
            </a:r>
          </a:p>
          <a:p>
            <a:pPr marL="0" indent="0">
              <a:buNone/>
            </a:pPr>
            <a:r>
              <a:rPr lang="fr-FR" dirty="0"/>
              <a:t>Cependant, des conventions ou accords collectifs peuvent prévoir une durée de travail hebdomadaire supérieure ou inférieure à 35 heures.</a:t>
            </a:r>
          </a:p>
          <a:p>
            <a:endParaRPr lang="fr-FR" dirty="0"/>
          </a:p>
        </p:txBody>
      </p:sp>
      <p:sp>
        <p:nvSpPr>
          <p:cNvPr id="4" name="Espace réservé du numéro de diapositive 3"/>
          <p:cNvSpPr>
            <a:spLocks noGrp="1"/>
          </p:cNvSpPr>
          <p:nvPr>
            <p:ph type="sldNum" sz="quarter" idx="12"/>
          </p:nvPr>
        </p:nvSpPr>
        <p:spPr/>
        <p:txBody>
          <a:bodyPr/>
          <a:lstStyle/>
          <a:p>
            <a:fld id="{E97799C9-84D9-46D2-A11E-BCF8A720529D}" type="slidenum">
              <a:rPr lang="en-US" smtClean="0"/>
              <a:t>21</a:t>
            </a:fld>
            <a:endParaRPr lang="en-US" dirty="0"/>
          </a:p>
        </p:txBody>
      </p:sp>
    </p:spTree>
    <p:extLst>
      <p:ext uri="{BB962C8B-B14F-4D97-AF65-F5344CB8AC3E}">
        <p14:creationId xmlns:p14="http://schemas.microsoft.com/office/powerpoint/2010/main" val="319023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Espace réservé du contenu 3"/>
          <p:cNvGraphicFramePr>
            <a:graphicFrameLocks noGrp="1"/>
          </p:cNvGraphicFramePr>
          <p:nvPr>
            <p:ph idx="1"/>
            <p:extLst>
              <p:ext uri="{D42A27DB-BD31-4B8C-83A1-F6EECF244321}">
                <p14:modId xmlns:p14="http://schemas.microsoft.com/office/powerpoint/2010/main" val="2083928901"/>
              </p:ext>
            </p:extLst>
          </p:nvPr>
        </p:nvGraphicFramePr>
        <p:xfrm>
          <a:off x="805219" y="818866"/>
          <a:ext cx="10590662" cy="5336273"/>
        </p:xfrm>
        <a:graphic>
          <a:graphicData uri="http://schemas.openxmlformats.org/drawingml/2006/table">
            <a:tbl>
              <a:tblPr firstRow="1" bandRow="1">
                <a:tableStyleId>{5C22544A-7EE6-4342-B048-85BDC9FD1C3A}</a:tableStyleId>
              </a:tblPr>
              <a:tblGrid>
                <a:gridCol w="2068449">
                  <a:extLst>
                    <a:ext uri="{9D8B030D-6E8A-4147-A177-3AD203B41FA5}">
                      <a16:colId xmlns:a16="http://schemas.microsoft.com/office/drawing/2014/main" val="3921203318"/>
                    </a:ext>
                  </a:extLst>
                </a:gridCol>
                <a:gridCol w="8522213">
                  <a:extLst>
                    <a:ext uri="{9D8B030D-6E8A-4147-A177-3AD203B41FA5}">
                      <a16:colId xmlns:a16="http://schemas.microsoft.com/office/drawing/2014/main" val="3496849645"/>
                    </a:ext>
                  </a:extLst>
                </a:gridCol>
              </a:tblGrid>
              <a:tr h="2782911">
                <a:tc>
                  <a:txBody>
                    <a:bodyPr/>
                    <a:lstStyle/>
                    <a:p>
                      <a:r>
                        <a:rPr lang="fr-FR" dirty="0"/>
                        <a:t>Durée quotidienne</a:t>
                      </a:r>
                    </a:p>
                  </a:txBody>
                  <a:tcPr/>
                </a:tc>
                <a:tc>
                  <a:txBody>
                    <a:bodyPr/>
                    <a:lstStyle/>
                    <a:p>
                      <a:r>
                        <a:rPr lang="fr-FR" b="1" u="sng" dirty="0"/>
                        <a:t>10 heures </a:t>
                      </a:r>
                      <a:r>
                        <a:rPr lang="fr-FR" dirty="0"/>
                        <a:t>en principe, sauf en cas de dérogation acceptée par l’inspecteur du travail ou en cas d’urgence.</a:t>
                      </a:r>
                    </a:p>
                    <a:p>
                      <a:r>
                        <a:rPr lang="fr-FR" dirty="0"/>
                        <a:t>▶ Une convention ou un accord d’entreprise ou d’établissement ou un accord de branche peut prévoir le dépassement, en cas d’activité accrue ou pour des motifs liés à l’organisation de l’entreprise, à condition de ne pas porter la durée à plus de </a:t>
                      </a:r>
                      <a:r>
                        <a:rPr lang="fr-FR" u="sng" dirty="0"/>
                        <a:t>12 heures.</a:t>
                      </a:r>
                    </a:p>
                    <a:p>
                      <a:r>
                        <a:rPr lang="fr-FR" dirty="0"/>
                        <a:t>▶ Au bout de 6 heures de travail consécutives, le salarié a le droit à une </a:t>
                      </a:r>
                      <a:r>
                        <a:rPr lang="fr-FR" u="sng" dirty="0"/>
                        <a:t>pause de 20 minutes</a:t>
                      </a:r>
                      <a:r>
                        <a:rPr lang="fr-FR" dirty="0"/>
                        <a:t>. </a:t>
                      </a:r>
                    </a:p>
                    <a:p>
                      <a:r>
                        <a:rPr lang="fr-FR" dirty="0"/>
                        <a:t>▶ Tout salarié a le droit à un repos journalier de </a:t>
                      </a:r>
                      <a:r>
                        <a:rPr lang="fr-FR" u="sng" dirty="0"/>
                        <a:t>11 heures consécutives </a:t>
                      </a:r>
                      <a:r>
                        <a:rPr lang="fr-FR" dirty="0"/>
                        <a:t>; </a:t>
                      </a:r>
                    </a:p>
                  </a:txBody>
                  <a:tcPr/>
                </a:tc>
                <a:extLst>
                  <a:ext uri="{0D108BD9-81ED-4DB2-BD59-A6C34878D82A}">
                    <a16:rowId xmlns:a16="http://schemas.microsoft.com/office/drawing/2014/main" val="2345518914"/>
                  </a:ext>
                </a:extLst>
              </a:tr>
              <a:tr h="2553362">
                <a:tc>
                  <a:txBody>
                    <a:bodyPr/>
                    <a:lstStyle/>
                    <a:p>
                      <a:r>
                        <a:rPr lang="fr-FR" dirty="0"/>
                        <a:t>Durée hebdomadaire</a:t>
                      </a:r>
                    </a:p>
                  </a:txBody>
                  <a:tcPr/>
                </a:tc>
                <a:tc>
                  <a:txBody>
                    <a:bodyPr/>
                    <a:lstStyle/>
                    <a:p>
                      <a:r>
                        <a:rPr lang="fr-FR" dirty="0"/>
                        <a:t>La durée légale du temps de travail hebdomadaire de 35 heures peut être dépassée sous réserve de plafonds :</a:t>
                      </a:r>
                    </a:p>
                    <a:p>
                      <a:r>
                        <a:rPr lang="fr-FR" dirty="0"/>
                        <a:t>▶ au cours d’une même semaine, elle ne peut dépasser </a:t>
                      </a:r>
                      <a:r>
                        <a:rPr lang="fr-FR" b="1" u="sng" dirty="0"/>
                        <a:t>48 heures</a:t>
                      </a:r>
                      <a:r>
                        <a:rPr lang="fr-FR" dirty="0"/>
                        <a:t>, sauf en cas de circonstances exceptionnelles ;</a:t>
                      </a:r>
                    </a:p>
                    <a:p>
                      <a:r>
                        <a:rPr lang="fr-FR" dirty="0"/>
                        <a:t>▶ sur une période de 12 semaines consécutives, elle ne peut pas </a:t>
                      </a:r>
                      <a:r>
                        <a:rPr lang="fr-FR" b="1" u="sng" dirty="0"/>
                        <a:t>dépasser 44 heures </a:t>
                      </a:r>
                      <a:r>
                        <a:rPr lang="fr-FR" dirty="0"/>
                        <a:t>en moyenne ; ou 46 heures, si une convention ou un accord le prévoit ou, à défaut, après autorisation de l’inspection du travail.</a:t>
                      </a:r>
                    </a:p>
                  </a:txBody>
                  <a:tcPr/>
                </a:tc>
                <a:extLst>
                  <a:ext uri="{0D108BD9-81ED-4DB2-BD59-A6C34878D82A}">
                    <a16:rowId xmlns:a16="http://schemas.microsoft.com/office/drawing/2014/main" val="1805954013"/>
                  </a:ext>
                </a:extLst>
              </a:tr>
            </a:tbl>
          </a:graphicData>
        </a:graphic>
      </p:graphicFrame>
      <p:sp>
        <p:nvSpPr>
          <p:cNvPr id="2" name="Espace réservé du numéro de diapositive 1"/>
          <p:cNvSpPr>
            <a:spLocks noGrp="1"/>
          </p:cNvSpPr>
          <p:nvPr>
            <p:ph type="sldNum" sz="quarter" idx="12"/>
          </p:nvPr>
        </p:nvSpPr>
        <p:spPr/>
        <p:txBody>
          <a:bodyPr/>
          <a:lstStyle/>
          <a:p>
            <a:fld id="{E97799C9-84D9-46D2-A11E-BCF8A720529D}" type="slidenum">
              <a:rPr lang="en-US" smtClean="0"/>
              <a:t>22</a:t>
            </a:fld>
            <a:endParaRPr lang="en-US" dirty="0"/>
          </a:p>
        </p:txBody>
      </p:sp>
    </p:spTree>
    <p:extLst>
      <p:ext uri="{BB962C8B-B14F-4D97-AF65-F5344CB8AC3E}">
        <p14:creationId xmlns:p14="http://schemas.microsoft.com/office/powerpoint/2010/main" val="2191962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1845171" y="1595380"/>
            <a:ext cx="7525800" cy="2115295"/>
          </a:xfrm>
          <a:prstGeom prst="rect">
            <a:avLst/>
          </a:prstGeom>
        </p:spPr>
      </p:pic>
      <p:sp>
        <p:nvSpPr>
          <p:cNvPr id="5" name="Rectangle 4"/>
          <p:cNvSpPr/>
          <p:nvPr/>
        </p:nvSpPr>
        <p:spPr>
          <a:xfrm>
            <a:off x="1845171" y="3710675"/>
            <a:ext cx="7525800" cy="2585323"/>
          </a:xfrm>
          <a:prstGeom prst="rect">
            <a:avLst/>
          </a:prstGeom>
        </p:spPr>
        <p:txBody>
          <a:bodyPr wrap="square">
            <a:spAutoFit/>
          </a:bodyPr>
          <a:lstStyle/>
          <a:p>
            <a:pPr>
              <a:buFont typeface="Arial" panose="020B0604020202020204" pitchFamily="34" charset="0"/>
              <a:buChar char="•"/>
            </a:pPr>
            <a:r>
              <a:rPr lang="fr-FR" b="1" dirty="0">
                <a:solidFill>
                  <a:srgbClr val="2A303B"/>
                </a:solidFill>
                <a:latin typeface="Marr Sans"/>
              </a:rPr>
              <a:t>Temps de travail</a:t>
            </a:r>
          </a:p>
          <a:p>
            <a:r>
              <a:rPr lang="fr-FR" dirty="0">
                <a:solidFill>
                  <a:srgbClr val="383F4E"/>
                </a:solidFill>
                <a:latin typeface="The Antiqua B"/>
              </a:rPr>
              <a:t>L’une des trois ordonnances dévoilées mercredi offre la faculté à certaines catégories d’employeurs de s’affranchir des règles de droit commun en matière de temps de travail. A l’heure actuelle, un salarié ne doit pas accomplir plus de quarante-quatre heures par semaine en moyenne (sur douze semaines consécutives) ; désormais, ce plafond pourra être élevé à </a:t>
            </a:r>
            <a:r>
              <a:rPr lang="fr-FR" b="1" dirty="0">
                <a:solidFill>
                  <a:srgbClr val="383F4E"/>
                </a:solidFill>
                <a:latin typeface="The Antiqua B"/>
              </a:rPr>
              <a:t>quarante-huit heures</a:t>
            </a:r>
            <a:r>
              <a:rPr lang="fr-FR" dirty="0">
                <a:solidFill>
                  <a:srgbClr val="383F4E"/>
                </a:solidFill>
                <a:latin typeface="The Antiqua B"/>
              </a:rPr>
              <a:t>.</a:t>
            </a:r>
          </a:p>
          <a:p>
            <a:r>
              <a:rPr lang="fr-FR" dirty="0"/>
              <a:t>En outre, au cours d’une même semaine, il sera possible d’employer de la main-d’œuvre pendant </a:t>
            </a:r>
            <a:r>
              <a:rPr lang="fr-FR" b="1" dirty="0"/>
              <a:t>soixante heures</a:t>
            </a:r>
            <a:r>
              <a:rPr lang="fr-FR" dirty="0"/>
              <a:t>, au maximum. </a:t>
            </a:r>
            <a:endParaRPr lang="fr-FR" b="0" i="0" dirty="0">
              <a:solidFill>
                <a:srgbClr val="383F4E"/>
              </a:solidFill>
              <a:effectLst/>
              <a:latin typeface="The Antiqua B"/>
            </a:endParaRPr>
          </a:p>
        </p:txBody>
      </p:sp>
      <p:sp>
        <p:nvSpPr>
          <p:cNvPr id="6" name="ZoneTexte 5"/>
          <p:cNvSpPr txBox="1"/>
          <p:nvPr/>
        </p:nvSpPr>
        <p:spPr>
          <a:xfrm>
            <a:off x="1405720" y="791570"/>
            <a:ext cx="8598090" cy="369332"/>
          </a:xfrm>
          <a:prstGeom prst="rect">
            <a:avLst/>
          </a:prstGeom>
          <a:noFill/>
        </p:spPr>
        <p:txBody>
          <a:bodyPr wrap="square" rtlCol="0">
            <a:spAutoFit/>
          </a:bodyPr>
          <a:lstStyle/>
          <a:p>
            <a:r>
              <a:rPr lang="fr-FR" b="1" u="sng" dirty="0"/>
              <a:t>Exemple</a:t>
            </a:r>
            <a:r>
              <a:rPr lang="fr-FR" dirty="0"/>
              <a:t> : le COVID 19 bouleverse le droit du travail</a:t>
            </a:r>
          </a:p>
        </p:txBody>
      </p:sp>
      <p:sp>
        <p:nvSpPr>
          <p:cNvPr id="2" name="Espace réservé du numéro de diapositive 1"/>
          <p:cNvSpPr>
            <a:spLocks noGrp="1"/>
          </p:cNvSpPr>
          <p:nvPr>
            <p:ph type="sldNum" sz="quarter" idx="12"/>
          </p:nvPr>
        </p:nvSpPr>
        <p:spPr/>
        <p:txBody>
          <a:bodyPr/>
          <a:lstStyle/>
          <a:p>
            <a:fld id="{E97799C9-84D9-46D2-A11E-BCF8A720529D}" type="slidenum">
              <a:rPr lang="en-US" smtClean="0"/>
              <a:t>23</a:t>
            </a:fld>
            <a:endParaRPr lang="en-US" dirty="0"/>
          </a:p>
        </p:txBody>
      </p:sp>
    </p:spTree>
    <p:extLst>
      <p:ext uri="{BB962C8B-B14F-4D97-AF65-F5344CB8AC3E}">
        <p14:creationId xmlns:p14="http://schemas.microsoft.com/office/powerpoint/2010/main" val="1092213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4294967295"/>
          </p:nvPr>
        </p:nvSpPr>
        <p:spPr>
          <a:xfrm>
            <a:off x="955343" y="805195"/>
            <a:ext cx="10331356" cy="5029200"/>
          </a:xfrm>
        </p:spPr>
        <p:txBody>
          <a:bodyPr/>
          <a:lstStyle/>
          <a:p>
            <a:pPr marL="0" indent="0">
              <a:buNone/>
            </a:pPr>
            <a:endParaRPr lang="fr-FR" u="sng" dirty="0"/>
          </a:p>
          <a:p>
            <a:pPr marL="0" indent="0">
              <a:buNone/>
            </a:pPr>
            <a:r>
              <a:rPr lang="fr-FR" u="sng" dirty="0"/>
              <a:t>B. Le dépassement de la durée légale</a:t>
            </a:r>
          </a:p>
          <a:p>
            <a:pPr marL="0" indent="0">
              <a:buNone/>
            </a:pPr>
            <a:r>
              <a:rPr lang="fr-FR" b="1" u="sng" dirty="0"/>
              <a:t>Le paiement majoré : </a:t>
            </a:r>
          </a:p>
          <a:p>
            <a:pPr marL="0" indent="0">
              <a:buNone/>
            </a:pPr>
            <a:r>
              <a:rPr lang="fr-FR" dirty="0"/>
              <a:t>Le taux de majoration des HS est fixé par un accord d’entreprise, qui peut être moins favorable que l’accord de branche, mais sans pouvoir être inférieur à </a:t>
            </a:r>
            <a:r>
              <a:rPr lang="fr-FR" b="1" dirty="0"/>
              <a:t>10 %</a:t>
            </a:r>
            <a:r>
              <a:rPr lang="fr-FR" dirty="0"/>
              <a:t>.</a:t>
            </a:r>
          </a:p>
          <a:p>
            <a:pPr marL="0" indent="0">
              <a:buNone/>
            </a:pPr>
            <a:r>
              <a:rPr lang="fr-FR" dirty="0"/>
              <a:t>À défaut d’accord, le taux légal de majoration s’applique, à savoir :</a:t>
            </a:r>
          </a:p>
          <a:p>
            <a:pPr marL="0" indent="0">
              <a:buNone/>
            </a:pPr>
            <a:r>
              <a:rPr lang="fr-FR" dirty="0"/>
              <a:t>▶25 % pour les 8 premières heures supplémentaires ;</a:t>
            </a:r>
          </a:p>
          <a:p>
            <a:pPr marL="0" indent="0">
              <a:buNone/>
            </a:pPr>
            <a:r>
              <a:rPr lang="fr-FR" dirty="0"/>
              <a:t>▶50 % au-delà.</a:t>
            </a:r>
          </a:p>
        </p:txBody>
      </p:sp>
      <p:sp>
        <p:nvSpPr>
          <p:cNvPr id="2" name="Espace réservé du numéro de diapositive 1"/>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13490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95402" y="723331"/>
            <a:ext cx="9601196" cy="1091822"/>
          </a:xfrm>
        </p:spPr>
        <p:txBody>
          <a:bodyPr>
            <a:noAutofit/>
          </a:bodyPr>
          <a:lstStyle/>
          <a:p>
            <a:r>
              <a:rPr lang="fr-FR" b="1" dirty="0"/>
              <a:t>IV. Les repos et congés</a:t>
            </a:r>
            <a:br>
              <a:rPr lang="fr-FR" sz="3600" b="1" dirty="0"/>
            </a:br>
            <a:endParaRPr lang="fr-FR" sz="3600" b="1" dirty="0"/>
          </a:p>
        </p:txBody>
      </p:sp>
      <p:sp>
        <p:nvSpPr>
          <p:cNvPr id="3" name="Espace réservé du contenu 2"/>
          <p:cNvSpPr>
            <a:spLocks noGrp="1"/>
          </p:cNvSpPr>
          <p:nvPr>
            <p:ph idx="1"/>
          </p:nvPr>
        </p:nvSpPr>
        <p:spPr>
          <a:xfrm>
            <a:off x="1295401" y="1678675"/>
            <a:ext cx="9601196" cy="4197193"/>
          </a:xfrm>
        </p:spPr>
        <p:txBody>
          <a:bodyPr>
            <a:normAutofit/>
          </a:bodyPr>
          <a:lstStyle/>
          <a:p>
            <a:pPr marL="0" indent="0">
              <a:buNone/>
            </a:pPr>
            <a:r>
              <a:rPr lang="fr-FR" b="1" u="sng" dirty="0"/>
              <a:t>1. Les repos et jours fériés</a:t>
            </a:r>
            <a:br>
              <a:rPr lang="fr-FR" b="1" u="sng" dirty="0"/>
            </a:br>
            <a:r>
              <a:rPr lang="fr-FR" u="sng" dirty="0"/>
              <a:t>A. Le repos hebdomadaire</a:t>
            </a:r>
          </a:p>
          <a:p>
            <a:pPr marL="0" indent="0">
              <a:buNone/>
            </a:pPr>
            <a:r>
              <a:rPr lang="fr-FR" dirty="0"/>
              <a:t>• Le principe :</a:t>
            </a:r>
          </a:p>
          <a:p>
            <a:pPr marL="0" indent="0">
              <a:buNone/>
            </a:pPr>
            <a:r>
              <a:rPr lang="fr-FR" dirty="0"/>
              <a:t>Le Code du travail dispose que :</a:t>
            </a:r>
          </a:p>
          <a:p>
            <a:pPr marL="0" indent="0">
              <a:buNone/>
            </a:pPr>
            <a:r>
              <a:rPr lang="fr-FR" dirty="0"/>
              <a:t>▶il est interdit qu’un salarié travaille plus de </a:t>
            </a:r>
            <a:r>
              <a:rPr lang="fr-FR" b="1" dirty="0"/>
              <a:t>six jours par semaine </a:t>
            </a:r>
            <a:r>
              <a:rPr lang="fr-FR" dirty="0"/>
              <a:t>;</a:t>
            </a:r>
          </a:p>
          <a:p>
            <a:pPr marL="0" indent="0">
              <a:buNone/>
            </a:pPr>
            <a:r>
              <a:rPr lang="fr-FR" dirty="0"/>
              <a:t>▶le repos doit avoir une </a:t>
            </a:r>
            <a:r>
              <a:rPr lang="fr-FR" b="1" dirty="0"/>
              <a:t>durée minimale de 24 heures consécutives</a:t>
            </a:r>
            <a:r>
              <a:rPr lang="fr-FR" dirty="0"/>
              <a:t>, ce qui le porte, en y ajoutant les 11 heures de repos quotidien, à 35 heures ;</a:t>
            </a:r>
          </a:p>
          <a:p>
            <a:pPr marL="0" indent="0">
              <a:buNone/>
            </a:pPr>
            <a:r>
              <a:rPr lang="fr-FR" dirty="0"/>
              <a:t>▶il doit être donné le dimanche sauf exceptions.</a:t>
            </a:r>
          </a:p>
        </p:txBody>
      </p:sp>
      <p:sp>
        <p:nvSpPr>
          <p:cNvPr id="4" name="Espace réservé du numéro de diapositive 3"/>
          <p:cNvSpPr>
            <a:spLocks noGrp="1"/>
          </p:cNvSpPr>
          <p:nvPr>
            <p:ph type="sldNum" sz="quarter" idx="12"/>
          </p:nvPr>
        </p:nvSpPr>
        <p:spPr/>
        <p:txBody>
          <a:bodyPr/>
          <a:lstStyle/>
          <a:p>
            <a:fld id="{E97799C9-84D9-46D2-A11E-BCF8A720529D}" type="slidenum">
              <a:rPr lang="en-US" smtClean="0"/>
              <a:t>25</a:t>
            </a:fld>
            <a:endParaRPr lang="en-US" dirty="0"/>
          </a:p>
        </p:txBody>
      </p:sp>
    </p:spTree>
    <p:extLst>
      <p:ext uri="{BB962C8B-B14F-4D97-AF65-F5344CB8AC3E}">
        <p14:creationId xmlns:p14="http://schemas.microsoft.com/office/powerpoint/2010/main" val="390113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4294967295"/>
          </p:nvPr>
        </p:nvSpPr>
        <p:spPr>
          <a:xfrm>
            <a:off x="920063" y="682318"/>
            <a:ext cx="10507662" cy="5472112"/>
          </a:xfrm>
        </p:spPr>
        <p:txBody>
          <a:bodyPr>
            <a:normAutofit/>
          </a:bodyPr>
          <a:lstStyle/>
          <a:p>
            <a:pPr marL="0" indent="0">
              <a:buNone/>
            </a:pPr>
            <a:r>
              <a:rPr lang="fr-FR" u="sng" dirty="0"/>
              <a:t>B. Les jours fériés</a:t>
            </a:r>
          </a:p>
          <a:p>
            <a:r>
              <a:rPr lang="fr-FR" b="1" u="sng" dirty="0"/>
              <a:t>Les jours fériés sont </a:t>
            </a:r>
            <a:r>
              <a:rPr lang="fr-FR" dirty="0"/>
              <a:t>: le 1er janvier, le lundi de Pâques, le 1er mai, le 8 mai, le jeudi de l’Ascension, le lundi de Pentecôte, le 14 juillet, le 15 août, le 1er novembre, et le 11 novembre le 25 décembre. </a:t>
            </a:r>
          </a:p>
          <a:p>
            <a:pPr marL="0" indent="0">
              <a:buNone/>
            </a:pPr>
            <a:r>
              <a:rPr lang="fr-FR" dirty="0"/>
              <a:t>Le repos ces jours-là, sauf le 1er mai, n’est obligatoire que pour les mineurs.</a:t>
            </a:r>
          </a:p>
          <a:p>
            <a:r>
              <a:rPr lang="fr-FR" b="1" u="sng" dirty="0"/>
              <a:t>La particularité du 1er mai </a:t>
            </a:r>
            <a:r>
              <a:rPr lang="fr-FR" dirty="0"/>
              <a:t>:</a:t>
            </a:r>
          </a:p>
          <a:p>
            <a:pPr marL="0" indent="0" algn="just">
              <a:buNone/>
            </a:pPr>
            <a:r>
              <a:rPr lang="fr-FR" dirty="0"/>
              <a:t>Seul le 1er mai est </a:t>
            </a:r>
            <a:r>
              <a:rPr lang="fr-FR" b="1" dirty="0">
                <a:solidFill>
                  <a:srgbClr val="FF0000"/>
                </a:solidFill>
              </a:rPr>
              <a:t>obligatoirement férié et chômé pour tous</a:t>
            </a:r>
            <a:r>
              <a:rPr lang="fr-FR" dirty="0"/>
              <a:t>. Il s’agit d’une interdiction légale de travailler. </a:t>
            </a:r>
          </a:p>
          <a:p>
            <a:pPr marL="0" indent="0" algn="just">
              <a:buNone/>
            </a:pPr>
            <a:r>
              <a:rPr lang="fr-FR" sz="3200" dirty="0">
                <a:sym typeface="Wingdings" panose="05000000000000000000" pitchFamily="2" charset="2"/>
              </a:rPr>
              <a:t> </a:t>
            </a:r>
            <a:r>
              <a:rPr lang="fr-FR" dirty="0"/>
              <a:t>Une exception est posée pour les établissements et services qui, en raison de leur activité, ne peuvent pas interrompre le travail. Dans ce cas, les salariés sont </a:t>
            </a:r>
            <a:r>
              <a:rPr lang="fr-FR" b="1" dirty="0"/>
              <a:t>payés doublement</a:t>
            </a:r>
            <a:r>
              <a:rPr lang="fr-FR" dirty="0"/>
              <a:t>. Le refus de travailler ce jour-là n’est pas une faute. </a:t>
            </a:r>
          </a:p>
        </p:txBody>
      </p:sp>
      <p:sp>
        <p:nvSpPr>
          <p:cNvPr id="2" name="Espace réservé du numéro de diapositive 1"/>
          <p:cNvSpPr>
            <a:spLocks noGrp="1"/>
          </p:cNvSpPr>
          <p:nvPr>
            <p:ph type="sldNum" sz="quarter" idx="12"/>
          </p:nvPr>
        </p:nvSpPr>
        <p:spPr/>
        <p:txBody>
          <a:bodyPr/>
          <a:lstStyle/>
          <a:p>
            <a:fld id="{D57F1E4F-1CFF-5643-939E-217C01CDF565}" type="slidenum">
              <a:rPr lang="en-US" smtClean="0"/>
              <a:pPr/>
              <a:t>26</a:t>
            </a:fld>
            <a:endParaRPr lang="en-US" dirty="0"/>
          </a:p>
        </p:txBody>
      </p:sp>
    </p:spTree>
    <p:extLst>
      <p:ext uri="{BB962C8B-B14F-4D97-AF65-F5344CB8AC3E}">
        <p14:creationId xmlns:p14="http://schemas.microsoft.com/office/powerpoint/2010/main" val="3903993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4294967295"/>
          </p:nvPr>
        </p:nvSpPr>
        <p:spPr>
          <a:xfrm>
            <a:off x="891512" y="928048"/>
            <a:ext cx="10467975" cy="4960938"/>
          </a:xfrm>
        </p:spPr>
        <p:txBody>
          <a:bodyPr/>
          <a:lstStyle/>
          <a:p>
            <a:pPr marL="0" indent="0">
              <a:buNone/>
            </a:pPr>
            <a:r>
              <a:rPr lang="fr-FR" b="1" u="sng" dirty="0"/>
              <a:t>2. Les congés payés</a:t>
            </a:r>
          </a:p>
          <a:p>
            <a:pPr marL="0" indent="0">
              <a:buNone/>
            </a:pPr>
            <a:r>
              <a:rPr lang="fr-FR" u="sng" dirty="0"/>
              <a:t>A. Droit et calcul des jours de congés</a:t>
            </a:r>
          </a:p>
          <a:p>
            <a:pPr marL="0" indent="0" algn="just">
              <a:buNone/>
            </a:pPr>
            <a:r>
              <a:rPr lang="fr-FR" dirty="0"/>
              <a:t>Le salarié acquiert ses droits à congés payés sans aucune condition d’ancienneté. </a:t>
            </a:r>
          </a:p>
          <a:p>
            <a:pPr marL="0" indent="0" algn="just">
              <a:buNone/>
            </a:pPr>
            <a:r>
              <a:rPr lang="fr-FR" dirty="0"/>
              <a:t>En fonction du nombre de mois travaillés durant la période dite « de référence », fixée par accord d’entreprise ou, à défaut, période allant du 1er juin au 31 mai, le salarié acquiert </a:t>
            </a:r>
            <a:r>
              <a:rPr lang="fr-FR" b="1" dirty="0"/>
              <a:t>2 jours et demi ouvrables de congés payés </a:t>
            </a:r>
            <a:r>
              <a:rPr lang="fr-FR" dirty="0"/>
              <a:t>par mois de travail effectif, sans pouvoir dépasser </a:t>
            </a:r>
            <a:r>
              <a:rPr lang="fr-FR" b="1" dirty="0"/>
              <a:t>30 jours ouvrables </a:t>
            </a:r>
            <a:r>
              <a:rPr lang="fr-FR" dirty="0"/>
              <a:t>(12 mois × 2,5 jours).</a:t>
            </a:r>
          </a:p>
        </p:txBody>
      </p:sp>
      <p:sp>
        <p:nvSpPr>
          <p:cNvPr id="2" name="Espace réservé du numéro de diapositive 1"/>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37383666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idx="4294967295"/>
          </p:nvPr>
        </p:nvSpPr>
        <p:spPr>
          <a:xfrm>
            <a:off x="619433" y="363231"/>
            <a:ext cx="9601200" cy="982662"/>
          </a:xfrm>
        </p:spPr>
        <p:txBody>
          <a:bodyPr>
            <a:normAutofit/>
          </a:bodyPr>
          <a:lstStyle/>
          <a:p>
            <a:pPr algn="l"/>
            <a:r>
              <a:rPr lang="fr-FR" sz="2400" b="1" u="sng" dirty="0"/>
              <a:t>B. La prise de congés et la durée des congés</a:t>
            </a:r>
          </a:p>
        </p:txBody>
      </p:sp>
      <p:pic>
        <p:nvPicPr>
          <p:cNvPr id="4" name="Espace réservé du contenu 3"/>
          <p:cNvPicPr>
            <a:picLocks noGrp="1" noChangeAspect="1"/>
          </p:cNvPicPr>
          <p:nvPr>
            <p:ph idx="4294967295"/>
          </p:nvPr>
        </p:nvPicPr>
        <p:blipFill>
          <a:blip r:embed="rId2"/>
          <a:stretch>
            <a:fillRect/>
          </a:stretch>
        </p:blipFill>
        <p:spPr>
          <a:xfrm>
            <a:off x="1071614" y="1214848"/>
            <a:ext cx="10004425" cy="3001962"/>
          </a:xfrm>
          <a:prstGeom prst="rect">
            <a:avLst/>
          </a:prstGeom>
        </p:spPr>
      </p:pic>
      <p:sp>
        <p:nvSpPr>
          <p:cNvPr id="3" name="ZoneTexte 2"/>
          <p:cNvSpPr txBox="1"/>
          <p:nvPr/>
        </p:nvSpPr>
        <p:spPr>
          <a:xfrm>
            <a:off x="855406" y="4498257"/>
            <a:ext cx="10545097" cy="1015663"/>
          </a:xfrm>
          <a:prstGeom prst="rect">
            <a:avLst/>
          </a:prstGeom>
          <a:noFill/>
        </p:spPr>
        <p:txBody>
          <a:bodyPr wrap="square" rtlCol="0">
            <a:spAutoFit/>
          </a:bodyPr>
          <a:lstStyle/>
          <a:p>
            <a:r>
              <a:rPr lang="fr-FR" sz="2000" dirty="0"/>
              <a:t>▶ La durée du congé pris en une seule fois ne peut en aucun </a:t>
            </a:r>
            <a:r>
              <a:rPr lang="fr-FR" sz="2000" b="1" dirty="0"/>
              <a:t>cas excéder 24 jours ouvrables</a:t>
            </a:r>
            <a:r>
              <a:rPr lang="fr-FR" sz="2000" dirty="0"/>
              <a:t>. Ainsi, la </a:t>
            </a:r>
            <a:r>
              <a:rPr lang="fr-FR" sz="2000" b="1" dirty="0"/>
              <a:t>cinquième semaine </a:t>
            </a:r>
            <a:r>
              <a:rPr lang="fr-FR" sz="2000" dirty="0"/>
              <a:t>doit être prise séparément du congé principal de 24 jours.</a:t>
            </a:r>
          </a:p>
          <a:p>
            <a:endParaRPr lang="fr-FR" sz="20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28</a:t>
            </a:fld>
            <a:endParaRPr lang="en-US" dirty="0"/>
          </a:p>
        </p:txBody>
      </p:sp>
    </p:spTree>
    <p:extLst>
      <p:ext uri="{BB962C8B-B14F-4D97-AF65-F5344CB8AC3E}">
        <p14:creationId xmlns:p14="http://schemas.microsoft.com/office/powerpoint/2010/main" val="16832214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31629" y="941697"/>
            <a:ext cx="9601196" cy="641444"/>
          </a:xfrm>
        </p:spPr>
        <p:txBody>
          <a:bodyPr>
            <a:noAutofit/>
          </a:bodyPr>
          <a:lstStyle/>
          <a:p>
            <a:r>
              <a:rPr lang="fr-FR" sz="4000" b="1" dirty="0"/>
              <a:t>V. La santé et la sécurité</a:t>
            </a:r>
            <a:br>
              <a:rPr lang="fr-FR" b="1" u="sng" dirty="0"/>
            </a:br>
            <a:endParaRPr lang="fr-FR" b="1" u="sng" dirty="0"/>
          </a:p>
        </p:txBody>
      </p:sp>
      <p:sp>
        <p:nvSpPr>
          <p:cNvPr id="3" name="Espace réservé du contenu 2"/>
          <p:cNvSpPr>
            <a:spLocks noGrp="1"/>
          </p:cNvSpPr>
          <p:nvPr>
            <p:ph idx="1"/>
          </p:nvPr>
        </p:nvSpPr>
        <p:spPr>
          <a:xfrm>
            <a:off x="887105" y="1446663"/>
            <a:ext cx="10454185" cy="4667534"/>
          </a:xfrm>
        </p:spPr>
        <p:txBody>
          <a:bodyPr>
            <a:normAutofit/>
          </a:bodyPr>
          <a:lstStyle/>
          <a:p>
            <a:pPr marL="0" indent="0">
              <a:buNone/>
            </a:pPr>
            <a:r>
              <a:rPr lang="fr-FR" b="1" u="sng" dirty="0"/>
              <a:t>1. Obligations et responsabilités de l’employeur</a:t>
            </a:r>
          </a:p>
          <a:p>
            <a:pPr marL="0" indent="0">
              <a:buNone/>
            </a:pPr>
            <a:r>
              <a:rPr lang="fr-FR" u="sng" dirty="0"/>
              <a:t>A. Les obligations de l’employeur</a:t>
            </a:r>
          </a:p>
          <a:p>
            <a:r>
              <a:rPr lang="fr-FR" dirty="0"/>
              <a:t>L’employeur doit prendre les mesures nécessaires pour assurer la sécurité et protéger la santé des travailleurs dans l’entreprise. </a:t>
            </a:r>
          </a:p>
          <a:p>
            <a:r>
              <a:rPr lang="fr-FR" dirty="0"/>
              <a:t>À cette obligation d’ordre général s’ajoute une obligation de propreté des locaux, qui doivent être aménagés de façon à assurer la sécurité. </a:t>
            </a:r>
          </a:p>
          <a:p>
            <a:r>
              <a:rPr lang="fr-FR" dirty="0"/>
              <a:t>Son obligation de sécurité se décompose en trois volets : </a:t>
            </a:r>
            <a:r>
              <a:rPr lang="fr-FR" b="1" dirty="0"/>
              <a:t>des mesures de prévention, d’information et de formation.</a:t>
            </a:r>
          </a:p>
          <a:p>
            <a:pPr marL="0" indent="0">
              <a:buNone/>
            </a:pPr>
            <a:endParaRPr lang="fr-FR" dirty="0"/>
          </a:p>
        </p:txBody>
      </p:sp>
      <p:sp>
        <p:nvSpPr>
          <p:cNvPr id="4" name="Espace réservé du numéro de diapositive 3"/>
          <p:cNvSpPr>
            <a:spLocks noGrp="1"/>
          </p:cNvSpPr>
          <p:nvPr>
            <p:ph type="sldNum" sz="quarter" idx="12"/>
          </p:nvPr>
        </p:nvSpPr>
        <p:spPr/>
        <p:txBody>
          <a:bodyPr/>
          <a:lstStyle/>
          <a:p>
            <a:fld id="{E97799C9-84D9-46D2-A11E-BCF8A720529D}" type="slidenum">
              <a:rPr lang="en-US" smtClean="0"/>
              <a:t>29</a:t>
            </a:fld>
            <a:endParaRPr lang="en-US" dirty="0"/>
          </a:p>
        </p:txBody>
      </p:sp>
    </p:spTree>
    <p:extLst>
      <p:ext uri="{BB962C8B-B14F-4D97-AF65-F5344CB8AC3E}">
        <p14:creationId xmlns:p14="http://schemas.microsoft.com/office/powerpoint/2010/main" val="3330416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b="1" dirty="0"/>
              <a:t>I. Le pouvoir de l’employeur</a:t>
            </a:r>
          </a:p>
        </p:txBody>
      </p:sp>
      <p:sp>
        <p:nvSpPr>
          <p:cNvPr id="3" name="Espace réservé du contenu 2"/>
          <p:cNvSpPr>
            <a:spLocks noGrp="1"/>
          </p:cNvSpPr>
          <p:nvPr>
            <p:ph idx="1"/>
          </p:nvPr>
        </p:nvSpPr>
        <p:spPr>
          <a:xfrm>
            <a:off x="982639" y="2556932"/>
            <a:ext cx="10276764" cy="3318936"/>
          </a:xfrm>
        </p:spPr>
        <p:txBody>
          <a:bodyPr/>
          <a:lstStyle/>
          <a:p>
            <a:pPr marL="0" indent="0">
              <a:buNone/>
            </a:pPr>
            <a:r>
              <a:rPr lang="fr-FR" b="1" dirty="0"/>
              <a:t>1</a:t>
            </a:r>
            <a:r>
              <a:rPr lang="fr-FR" b="1" u="sng" dirty="0"/>
              <a:t>.  Le pouvoir normatif : le règlement intérieur</a:t>
            </a:r>
          </a:p>
          <a:p>
            <a:pPr marL="0" indent="0">
              <a:buNone/>
            </a:pPr>
            <a:r>
              <a:rPr lang="fr-FR" u="sng" dirty="0"/>
              <a:t>A/  L’élaboration du règlement intérieur</a:t>
            </a:r>
          </a:p>
          <a:p>
            <a:pPr marL="0" indent="0" algn="just">
              <a:buNone/>
            </a:pPr>
            <a:r>
              <a:rPr lang="fr-FR" dirty="0"/>
              <a:t>Le règlement intérieur est obligatoire dans les entreprises ayant atteint le seuil de </a:t>
            </a:r>
            <a:r>
              <a:rPr lang="fr-FR" b="1" dirty="0">
                <a:solidFill>
                  <a:srgbClr val="FF0000"/>
                </a:solidFill>
              </a:rPr>
              <a:t>50 salariés durant 12 mois consécutifs</a:t>
            </a:r>
            <a:r>
              <a:rPr lang="fr-FR" dirty="0">
                <a:solidFill>
                  <a:srgbClr val="FF0000"/>
                </a:solidFill>
              </a:rPr>
              <a:t>.</a:t>
            </a:r>
            <a:r>
              <a:rPr lang="fr-FR" dirty="0"/>
              <a:t> </a:t>
            </a:r>
          </a:p>
          <a:p>
            <a:pPr marL="0" indent="0" algn="just">
              <a:buNone/>
            </a:pPr>
            <a:r>
              <a:rPr lang="fr-FR" dirty="0"/>
              <a:t>Il est un </a:t>
            </a:r>
            <a:r>
              <a:rPr lang="fr-FR" b="1" dirty="0">
                <a:solidFill>
                  <a:srgbClr val="FF0000"/>
                </a:solidFill>
              </a:rPr>
              <a:t>acte unilatéral </a:t>
            </a:r>
            <a:r>
              <a:rPr lang="fr-FR" dirty="0"/>
              <a:t>de l’employeur ce qui signifie que son élaboration et son contenu sont de sa seule initiative, mais il doit être soumis aux représentants des salariés et à l’inspecteur du travail.</a:t>
            </a:r>
          </a:p>
        </p:txBody>
      </p:sp>
      <p:sp>
        <p:nvSpPr>
          <p:cNvPr id="4" name="Espace réservé du numéro de diapositive 3"/>
          <p:cNvSpPr>
            <a:spLocks noGrp="1"/>
          </p:cNvSpPr>
          <p:nvPr>
            <p:ph type="sldNum" sz="quarter" idx="12"/>
          </p:nvPr>
        </p:nvSpPr>
        <p:spPr/>
        <p:txBody>
          <a:bodyPr/>
          <a:lstStyle/>
          <a:p>
            <a:fld id="{E97799C9-84D9-46D2-A11E-BCF8A720529D}" type="slidenum">
              <a:rPr lang="en-US" smtClean="0"/>
              <a:t>3</a:t>
            </a:fld>
            <a:endParaRPr lang="en-US" dirty="0"/>
          </a:p>
        </p:txBody>
      </p:sp>
    </p:spTree>
    <p:extLst>
      <p:ext uri="{BB962C8B-B14F-4D97-AF65-F5344CB8AC3E}">
        <p14:creationId xmlns:p14="http://schemas.microsoft.com/office/powerpoint/2010/main" val="51623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Espace réservé du contenu 6"/>
          <p:cNvGraphicFramePr>
            <a:graphicFrameLocks noGrp="1"/>
          </p:cNvGraphicFramePr>
          <p:nvPr>
            <p:ph idx="1"/>
            <p:extLst>
              <p:ext uri="{D42A27DB-BD31-4B8C-83A1-F6EECF244321}">
                <p14:modId xmlns:p14="http://schemas.microsoft.com/office/powerpoint/2010/main" val="4072254408"/>
              </p:ext>
            </p:extLst>
          </p:nvPr>
        </p:nvGraphicFramePr>
        <p:xfrm>
          <a:off x="831850" y="736600"/>
          <a:ext cx="10482264" cy="5536110"/>
        </p:xfrm>
        <a:graphic>
          <a:graphicData uri="http://schemas.openxmlformats.org/drawingml/2006/table">
            <a:tbl>
              <a:tblPr firstRow="1" bandRow="1">
                <a:tableStyleId>{5C22544A-7EE6-4342-B048-85BDC9FD1C3A}</a:tableStyleId>
              </a:tblPr>
              <a:tblGrid>
                <a:gridCol w="1624747">
                  <a:extLst>
                    <a:ext uri="{9D8B030D-6E8A-4147-A177-3AD203B41FA5}">
                      <a16:colId xmlns:a16="http://schemas.microsoft.com/office/drawing/2014/main" val="64875756"/>
                    </a:ext>
                  </a:extLst>
                </a:gridCol>
                <a:gridCol w="8857517">
                  <a:extLst>
                    <a:ext uri="{9D8B030D-6E8A-4147-A177-3AD203B41FA5}">
                      <a16:colId xmlns:a16="http://schemas.microsoft.com/office/drawing/2014/main" val="1450489579"/>
                    </a:ext>
                  </a:extLst>
                </a:gridCol>
              </a:tblGrid>
              <a:tr h="673999">
                <a:tc>
                  <a:txBody>
                    <a:bodyPr/>
                    <a:lstStyle/>
                    <a:p>
                      <a:pPr algn="ctr"/>
                      <a:r>
                        <a:rPr lang="fr-FR" dirty="0"/>
                        <a:t>Domaine</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fr-FR" dirty="0"/>
                    </a:p>
                    <a:p>
                      <a:pPr marL="0" marR="0" lvl="0" indent="0" algn="ctr" defTabSz="457200" rtl="0" eaLnBrk="1" fontAlgn="auto" latinLnBrk="0" hangingPunct="1">
                        <a:lnSpc>
                          <a:spcPct val="100000"/>
                        </a:lnSpc>
                        <a:spcBef>
                          <a:spcPts val="0"/>
                        </a:spcBef>
                        <a:spcAft>
                          <a:spcPts val="0"/>
                        </a:spcAft>
                        <a:buClrTx/>
                        <a:buSzTx/>
                        <a:buFontTx/>
                        <a:buNone/>
                        <a:tabLst/>
                        <a:defRPr/>
                      </a:pPr>
                      <a:r>
                        <a:rPr lang="fr-FR" dirty="0"/>
                        <a:t>Devoirs de l’employeur</a:t>
                      </a:r>
                    </a:p>
                    <a:p>
                      <a:endParaRPr lang="fr-FR" dirty="0"/>
                    </a:p>
                  </a:txBody>
                  <a:tcPr anchor="ctr"/>
                </a:tc>
                <a:extLst>
                  <a:ext uri="{0D108BD9-81ED-4DB2-BD59-A6C34878D82A}">
                    <a16:rowId xmlns:a16="http://schemas.microsoft.com/office/drawing/2014/main" val="1330683530"/>
                  </a:ext>
                </a:extLst>
              </a:tr>
              <a:tr h="2695998">
                <a:tc>
                  <a:txBody>
                    <a:bodyPr/>
                    <a:lstStyle/>
                    <a:p>
                      <a:r>
                        <a:rPr lang="fr-FR" dirty="0"/>
                        <a:t>La prévention</a:t>
                      </a:r>
                    </a:p>
                  </a:txBody>
                  <a:tcPr anchor="ctr"/>
                </a:tc>
                <a:tc>
                  <a:txBody>
                    <a:bodyPr/>
                    <a:lstStyle/>
                    <a:p>
                      <a:r>
                        <a:rPr lang="fr-FR" dirty="0"/>
                        <a:t>▶ Recenser et évaluer les risques : il doit, sous peine d’une </a:t>
                      </a:r>
                      <a:r>
                        <a:rPr lang="fr-FR" b="1" dirty="0"/>
                        <a:t>sanction de 1 500 €</a:t>
                      </a:r>
                      <a:r>
                        <a:rPr lang="fr-FR" dirty="0"/>
                        <a:t>, tenir un </a:t>
                      </a:r>
                      <a:r>
                        <a:rPr lang="fr-FR" b="1" dirty="0"/>
                        <a:t>document unique </a:t>
                      </a:r>
                      <a:r>
                        <a:rPr lang="fr-FR" dirty="0"/>
                        <a:t>contenant une identification des dangers et une analyse des risques au niveau de chaque unité de travail. Ce document doit être tenu à la disposition du CSE ou, à défaut, de toute personne soumise à un risque pour sa santé ou sa sécurité, du médecin du travail, de l’inspection, des services de prévention, des organismes de sécurité et médecins inspecteur. </a:t>
                      </a:r>
                    </a:p>
                    <a:p>
                      <a:r>
                        <a:rPr lang="fr-FR" dirty="0"/>
                        <a:t>▶ Adapter le travail : conception des postes, choix des équipements et des méthodes en évitant le travail monotone et cadencé.</a:t>
                      </a:r>
                    </a:p>
                    <a:p>
                      <a:r>
                        <a:rPr lang="fr-FR" dirty="0"/>
                        <a:t>▶ Prendre toutes les mesures de prévention contre le harcèlement.</a:t>
                      </a:r>
                    </a:p>
                    <a:p>
                      <a:r>
                        <a:rPr lang="fr-FR" dirty="0"/>
                        <a:t>▶ Prévenir la pénibilité</a:t>
                      </a:r>
                    </a:p>
                  </a:txBody>
                  <a:tcPr/>
                </a:tc>
                <a:extLst>
                  <a:ext uri="{0D108BD9-81ED-4DB2-BD59-A6C34878D82A}">
                    <a16:rowId xmlns:a16="http://schemas.microsoft.com/office/drawing/2014/main" val="1506588791"/>
                  </a:ext>
                </a:extLst>
              </a:tr>
              <a:tr h="673999">
                <a:tc>
                  <a:txBody>
                    <a:bodyPr/>
                    <a:lstStyle/>
                    <a:p>
                      <a:r>
                        <a:rPr lang="fr-FR" dirty="0"/>
                        <a:t>L’information</a:t>
                      </a:r>
                    </a:p>
                  </a:txBody>
                  <a:tcPr anchor="ctr"/>
                </a:tc>
                <a:tc>
                  <a:txBody>
                    <a:bodyPr/>
                    <a:lstStyle/>
                    <a:p>
                      <a:r>
                        <a:rPr lang="fr-FR" dirty="0"/>
                        <a:t>▶Organiser et donner une information sur les risques pour la santé et la sécurité ainsi que sur les mesures prises.</a:t>
                      </a:r>
                    </a:p>
                  </a:txBody>
                  <a:tcPr/>
                </a:tc>
                <a:extLst>
                  <a:ext uri="{0D108BD9-81ED-4DB2-BD59-A6C34878D82A}">
                    <a16:rowId xmlns:a16="http://schemas.microsoft.com/office/drawing/2014/main" val="2107823743"/>
                  </a:ext>
                </a:extLst>
              </a:tr>
              <a:tr h="1251713">
                <a:tc>
                  <a:txBody>
                    <a:bodyPr/>
                    <a:lstStyle/>
                    <a:p>
                      <a:r>
                        <a:rPr lang="fr-FR" dirty="0"/>
                        <a:t>La Formation</a:t>
                      </a:r>
                    </a:p>
                  </a:txBody>
                  <a:tcPr anchor="ctr"/>
                </a:tc>
                <a:tc>
                  <a:txBody>
                    <a:bodyPr/>
                    <a:lstStyle/>
                    <a:p>
                      <a:r>
                        <a:rPr lang="fr-FR" dirty="0"/>
                        <a:t>▶ Donner une formation appropriée pendant le temps de travail.</a:t>
                      </a:r>
                    </a:p>
                    <a:p>
                      <a:r>
                        <a:rPr lang="fr-FR" dirty="0"/>
                        <a:t>▶ Donner une formation spéciale aux nouveaux salariés, aux salariés temporaires ayant des postes présentant des risques particuliers, à ceux qui changent de poste ou de technique.</a:t>
                      </a:r>
                    </a:p>
                  </a:txBody>
                  <a:tcPr/>
                </a:tc>
                <a:extLst>
                  <a:ext uri="{0D108BD9-81ED-4DB2-BD59-A6C34878D82A}">
                    <a16:rowId xmlns:a16="http://schemas.microsoft.com/office/drawing/2014/main" val="2685299958"/>
                  </a:ext>
                </a:extLst>
              </a:tr>
            </a:tbl>
          </a:graphicData>
        </a:graphic>
      </p:graphicFrame>
      <p:sp>
        <p:nvSpPr>
          <p:cNvPr id="2" name="Espace réservé du numéro de diapositive 1"/>
          <p:cNvSpPr>
            <a:spLocks noGrp="1"/>
          </p:cNvSpPr>
          <p:nvPr>
            <p:ph type="sldNum" sz="quarter" idx="12"/>
          </p:nvPr>
        </p:nvSpPr>
        <p:spPr/>
        <p:txBody>
          <a:bodyPr/>
          <a:lstStyle/>
          <a:p>
            <a:fld id="{E97799C9-84D9-46D2-A11E-BCF8A720529D}" type="slidenum">
              <a:rPr lang="en-US" smtClean="0"/>
              <a:t>30</a:t>
            </a:fld>
            <a:endParaRPr lang="en-US" dirty="0"/>
          </a:p>
        </p:txBody>
      </p:sp>
    </p:spTree>
    <p:extLst>
      <p:ext uri="{BB962C8B-B14F-4D97-AF65-F5344CB8AC3E}">
        <p14:creationId xmlns:p14="http://schemas.microsoft.com/office/powerpoint/2010/main" val="6032648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95401" y="607071"/>
            <a:ext cx="9601196" cy="757705"/>
          </a:xfrm>
        </p:spPr>
        <p:txBody>
          <a:bodyPr>
            <a:normAutofit fontScale="90000"/>
          </a:bodyPr>
          <a:lstStyle/>
          <a:p>
            <a:r>
              <a:rPr lang="fr-FR" dirty="0"/>
              <a:t>II. Les syndicats dans l’entreprise</a:t>
            </a:r>
          </a:p>
        </p:txBody>
      </p:sp>
      <p:sp>
        <p:nvSpPr>
          <p:cNvPr id="3" name="Espace réservé du contenu 2"/>
          <p:cNvSpPr>
            <a:spLocks noGrp="1"/>
          </p:cNvSpPr>
          <p:nvPr>
            <p:ph idx="1"/>
          </p:nvPr>
        </p:nvSpPr>
        <p:spPr/>
        <p:txBody>
          <a:bodyPr>
            <a:normAutofit/>
          </a:bodyPr>
          <a:lstStyle/>
          <a:p>
            <a:pPr marL="0" indent="0">
              <a:buNone/>
            </a:pPr>
            <a:r>
              <a:rPr lang="fr-FR" u="sng" dirty="0"/>
              <a:t>La section syndicale </a:t>
            </a:r>
            <a:r>
              <a:rPr lang="fr-FR" dirty="0"/>
              <a:t>:</a:t>
            </a:r>
          </a:p>
          <a:p>
            <a:pPr algn="just"/>
            <a:r>
              <a:rPr lang="fr-FR" dirty="0"/>
              <a:t>Le rôle de la section syndicale est de représenter les intérêts de leurs adhérents et plus largement des salariés auprès de l’employeur.</a:t>
            </a:r>
          </a:p>
          <a:p>
            <a:pPr algn="just"/>
            <a:r>
              <a:rPr lang="fr-FR" dirty="0"/>
              <a:t>La loi permet à chaque syndicat représentatif dans l’entreprise de constituer une section syndicale ayant pour but d’assurer « la représentation des intérêts matériels et moraux de ses membres ».</a:t>
            </a:r>
          </a:p>
        </p:txBody>
      </p:sp>
      <p:pic>
        <p:nvPicPr>
          <p:cNvPr id="4" name="Image 3"/>
          <p:cNvPicPr>
            <a:picLocks noChangeAspect="1"/>
          </p:cNvPicPr>
          <p:nvPr/>
        </p:nvPicPr>
        <p:blipFill>
          <a:blip r:embed="rId2"/>
          <a:stretch>
            <a:fillRect/>
          </a:stretch>
        </p:blipFill>
        <p:spPr>
          <a:xfrm>
            <a:off x="950795" y="1269242"/>
            <a:ext cx="10072046" cy="5268797"/>
          </a:xfrm>
          <a:prstGeom prst="rect">
            <a:avLst/>
          </a:prstGeom>
        </p:spPr>
      </p:pic>
    </p:spTree>
    <p:extLst>
      <p:ext uri="{BB962C8B-B14F-4D97-AF65-F5344CB8AC3E}">
        <p14:creationId xmlns:p14="http://schemas.microsoft.com/office/powerpoint/2010/main" val="390298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45276" y="691388"/>
            <a:ext cx="9601196" cy="823513"/>
          </a:xfrm>
        </p:spPr>
        <p:txBody>
          <a:bodyPr/>
          <a:lstStyle/>
          <a:p>
            <a:r>
              <a:rPr lang="fr-FR" dirty="0"/>
              <a:t>1. Moyens d’action</a:t>
            </a:r>
          </a:p>
        </p:txBody>
      </p:sp>
      <p:pic>
        <p:nvPicPr>
          <p:cNvPr id="4" name="Espace réservé du contenu 3"/>
          <p:cNvPicPr>
            <a:picLocks noGrp="1" noChangeAspect="1"/>
          </p:cNvPicPr>
          <p:nvPr>
            <p:ph idx="1"/>
          </p:nvPr>
        </p:nvPicPr>
        <p:blipFill>
          <a:blip r:embed="rId2"/>
          <a:stretch>
            <a:fillRect/>
          </a:stretch>
        </p:blipFill>
        <p:spPr>
          <a:xfrm>
            <a:off x="2030761" y="1457009"/>
            <a:ext cx="8491664" cy="3714685"/>
          </a:xfrm>
          <a:prstGeom prst="rect">
            <a:avLst/>
          </a:prstGeom>
        </p:spPr>
      </p:pic>
      <p:pic>
        <p:nvPicPr>
          <p:cNvPr id="5" name="Image 4"/>
          <p:cNvPicPr>
            <a:picLocks noChangeAspect="1"/>
          </p:cNvPicPr>
          <p:nvPr/>
        </p:nvPicPr>
        <p:blipFill>
          <a:blip r:embed="rId3"/>
          <a:stretch>
            <a:fillRect/>
          </a:stretch>
        </p:blipFill>
        <p:spPr>
          <a:xfrm>
            <a:off x="2030761" y="5096854"/>
            <a:ext cx="8491664" cy="1680921"/>
          </a:xfrm>
          <a:prstGeom prst="rect">
            <a:avLst/>
          </a:prstGeom>
        </p:spPr>
      </p:pic>
    </p:spTree>
    <p:extLst>
      <p:ext uri="{BB962C8B-B14F-4D97-AF65-F5344CB8AC3E}">
        <p14:creationId xmlns:p14="http://schemas.microsoft.com/office/powerpoint/2010/main" val="32225621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2. Les délégués syndicaux</a:t>
            </a:r>
          </a:p>
        </p:txBody>
      </p:sp>
      <p:sp>
        <p:nvSpPr>
          <p:cNvPr id="3" name="Espace réservé du contenu 2"/>
          <p:cNvSpPr>
            <a:spLocks noGrp="1"/>
          </p:cNvSpPr>
          <p:nvPr>
            <p:ph idx="1"/>
          </p:nvPr>
        </p:nvSpPr>
        <p:spPr>
          <a:xfrm>
            <a:off x="1295401" y="2556931"/>
            <a:ext cx="9601196" cy="3699489"/>
          </a:xfrm>
        </p:spPr>
        <p:txBody>
          <a:bodyPr>
            <a:normAutofit/>
          </a:bodyPr>
          <a:lstStyle/>
          <a:p>
            <a:pPr algn="just"/>
            <a:r>
              <a:rPr lang="fr-FR" dirty="0"/>
              <a:t>Le délégué syndical est désigné (4 ans) par une organisation syndicale qui a constitué une section syndicale au sein de l’entreprise pour défendre les salariés et améliorer leurs conditions de travail. </a:t>
            </a:r>
          </a:p>
          <a:p>
            <a:pPr algn="just"/>
            <a:r>
              <a:rPr lang="fr-FR" dirty="0"/>
              <a:t>Il joue le rôle de </a:t>
            </a:r>
            <a:r>
              <a:rPr lang="fr-FR" b="1" dirty="0"/>
              <a:t>négociateur avec l’employeur</a:t>
            </a:r>
            <a:r>
              <a:rPr lang="fr-FR" dirty="0"/>
              <a:t> en transmettant les propositions et les revendications de son syndicat.</a:t>
            </a:r>
          </a:p>
          <a:p>
            <a:pPr algn="just"/>
            <a:r>
              <a:rPr lang="fr-FR" dirty="0"/>
              <a:t>Les entreprises de plus de 50 salariés peuvent disposer d’un représentant syndical (pour les entreprises de moins de 50 salariés un élu titulaire peut être désigné comme DS)</a:t>
            </a:r>
          </a:p>
        </p:txBody>
      </p:sp>
    </p:spTree>
    <p:extLst>
      <p:ext uri="{BB962C8B-B14F-4D97-AF65-F5344CB8AC3E}">
        <p14:creationId xmlns:p14="http://schemas.microsoft.com/office/powerpoint/2010/main" val="5723461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295401" y="982639"/>
            <a:ext cx="9601196" cy="4893229"/>
          </a:xfrm>
        </p:spPr>
        <p:txBody>
          <a:bodyPr/>
          <a:lstStyle/>
          <a:p>
            <a:r>
              <a:rPr lang="fr-FR" dirty="0"/>
              <a:t>Le nombre des délégués varie en fonction de l’effectif de l’entreprise :</a:t>
            </a:r>
          </a:p>
        </p:txBody>
      </p:sp>
      <p:graphicFrame>
        <p:nvGraphicFramePr>
          <p:cNvPr id="4" name="Tableau 3"/>
          <p:cNvGraphicFramePr>
            <a:graphicFrameLocks noGrp="1"/>
          </p:cNvGraphicFramePr>
          <p:nvPr>
            <p:extLst/>
          </p:nvPr>
        </p:nvGraphicFramePr>
        <p:xfrm>
          <a:off x="1733265" y="1774208"/>
          <a:ext cx="8625386" cy="4326340"/>
        </p:xfrm>
        <a:graphic>
          <a:graphicData uri="http://schemas.openxmlformats.org/drawingml/2006/table">
            <a:tbl>
              <a:tblPr firstRow="1" bandRow="1">
                <a:tableStyleId>{5C22544A-7EE6-4342-B048-85BDC9FD1C3A}</a:tableStyleId>
              </a:tblPr>
              <a:tblGrid>
                <a:gridCol w="4312693">
                  <a:extLst>
                    <a:ext uri="{9D8B030D-6E8A-4147-A177-3AD203B41FA5}">
                      <a16:colId xmlns:a16="http://schemas.microsoft.com/office/drawing/2014/main" val="2322764299"/>
                    </a:ext>
                  </a:extLst>
                </a:gridCol>
                <a:gridCol w="4312693">
                  <a:extLst>
                    <a:ext uri="{9D8B030D-6E8A-4147-A177-3AD203B41FA5}">
                      <a16:colId xmlns:a16="http://schemas.microsoft.com/office/drawing/2014/main" val="2606855966"/>
                    </a:ext>
                  </a:extLst>
                </a:gridCol>
              </a:tblGrid>
              <a:tr h="625328">
                <a:tc>
                  <a:txBody>
                    <a:bodyPr/>
                    <a:lstStyle/>
                    <a:p>
                      <a:pPr algn="ctr"/>
                      <a:r>
                        <a:rPr lang="fr-FR" sz="2000" b="1" dirty="0">
                          <a:solidFill>
                            <a:schemeClr val="tx1"/>
                          </a:solidFill>
                        </a:rPr>
                        <a:t>De 50 à 999 salariés</a:t>
                      </a:r>
                    </a:p>
                  </a:txBody>
                  <a:tcPr>
                    <a:solidFill>
                      <a:schemeClr val="accent3">
                        <a:lumMod val="60000"/>
                        <a:lumOff val="40000"/>
                      </a:schemeClr>
                    </a:solidFill>
                  </a:tcPr>
                </a:tc>
                <a:tc>
                  <a:txBody>
                    <a:bodyPr/>
                    <a:lstStyle/>
                    <a:p>
                      <a:pPr algn="ctr"/>
                      <a:r>
                        <a:rPr lang="fr-FR" b="0" dirty="0">
                          <a:solidFill>
                            <a:schemeClr val="tx1"/>
                          </a:solidFill>
                        </a:rPr>
                        <a:t>1 DS</a:t>
                      </a:r>
                    </a:p>
                  </a:txBody>
                  <a:tcPr>
                    <a:solidFill>
                      <a:schemeClr val="accent3">
                        <a:lumMod val="20000"/>
                        <a:lumOff val="80000"/>
                      </a:schemeClr>
                    </a:solidFill>
                  </a:tcPr>
                </a:tc>
                <a:extLst>
                  <a:ext uri="{0D108BD9-81ED-4DB2-BD59-A6C34878D82A}">
                    <a16:rowId xmlns:a16="http://schemas.microsoft.com/office/drawing/2014/main" val="2423592780"/>
                  </a:ext>
                </a:extLst>
              </a:tr>
              <a:tr h="1010145">
                <a:tc>
                  <a:txBody>
                    <a:bodyPr/>
                    <a:lstStyle/>
                    <a:p>
                      <a:pPr algn="ctr"/>
                      <a:r>
                        <a:rPr lang="fr-FR" sz="2000" b="1" dirty="0"/>
                        <a:t>De 1 000 à 1 999 salariés</a:t>
                      </a:r>
                    </a:p>
                  </a:txBody>
                  <a:tcPr>
                    <a:solidFill>
                      <a:schemeClr val="accent3">
                        <a:lumMod val="60000"/>
                        <a:lumOff val="4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dirty="0"/>
                        <a:t>2 DS</a:t>
                      </a:r>
                    </a:p>
                    <a:p>
                      <a:pPr algn="ctr"/>
                      <a:endParaRPr lang="fr-FR" dirty="0"/>
                    </a:p>
                  </a:txBody>
                  <a:tcPr>
                    <a:solidFill>
                      <a:schemeClr val="accent3">
                        <a:lumMod val="20000"/>
                        <a:lumOff val="80000"/>
                      </a:schemeClr>
                    </a:solidFill>
                  </a:tcPr>
                </a:tc>
                <a:extLst>
                  <a:ext uri="{0D108BD9-81ED-4DB2-BD59-A6C34878D82A}">
                    <a16:rowId xmlns:a16="http://schemas.microsoft.com/office/drawing/2014/main" val="1138480190"/>
                  </a:ext>
                </a:extLst>
              </a:tr>
              <a:tr h="1010145">
                <a:tc>
                  <a:txBody>
                    <a:bodyPr/>
                    <a:lstStyle/>
                    <a:p>
                      <a:pPr algn="ctr"/>
                      <a:r>
                        <a:rPr lang="fr-FR" sz="2000" b="1" dirty="0"/>
                        <a:t>De 2 000 à 3 999 salariés</a:t>
                      </a:r>
                    </a:p>
                  </a:txBody>
                  <a:tcPr>
                    <a:solidFill>
                      <a:schemeClr val="accent3">
                        <a:lumMod val="60000"/>
                        <a:lumOff val="4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dirty="0"/>
                        <a:t>3 DS</a:t>
                      </a:r>
                    </a:p>
                    <a:p>
                      <a:pPr algn="ctr"/>
                      <a:endParaRPr lang="fr-FR" dirty="0"/>
                    </a:p>
                  </a:txBody>
                  <a:tcPr>
                    <a:solidFill>
                      <a:schemeClr val="accent3">
                        <a:lumMod val="20000"/>
                        <a:lumOff val="80000"/>
                      </a:schemeClr>
                    </a:solidFill>
                  </a:tcPr>
                </a:tc>
                <a:extLst>
                  <a:ext uri="{0D108BD9-81ED-4DB2-BD59-A6C34878D82A}">
                    <a16:rowId xmlns:a16="http://schemas.microsoft.com/office/drawing/2014/main" val="1518816532"/>
                  </a:ext>
                </a:extLst>
              </a:tr>
              <a:tr h="1055394">
                <a:tc>
                  <a:txBody>
                    <a:bodyPr/>
                    <a:lstStyle/>
                    <a:p>
                      <a:pPr algn="ctr"/>
                      <a:r>
                        <a:rPr lang="fr-FR" sz="2000" b="1" dirty="0"/>
                        <a:t>De 4 000 à 9 999 salariés</a:t>
                      </a:r>
                    </a:p>
                  </a:txBody>
                  <a:tcPr>
                    <a:solidFill>
                      <a:schemeClr val="accent3">
                        <a:lumMod val="60000"/>
                        <a:lumOff val="4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dirty="0"/>
                        <a:t>4 DS</a:t>
                      </a:r>
                    </a:p>
                    <a:p>
                      <a:pPr algn="ctr"/>
                      <a:endParaRPr lang="fr-FR" dirty="0"/>
                    </a:p>
                  </a:txBody>
                  <a:tcPr>
                    <a:solidFill>
                      <a:schemeClr val="accent3">
                        <a:lumMod val="20000"/>
                        <a:lumOff val="80000"/>
                      </a:schemeClr>
                    </a:solidFill>
                  </a:tcPr>
                </a:tc>
                <a:extLst>
                  <a:ext uri="{0D108BD9-81ED-4DB2-BD59-A6C34878D82A}">
                    <a16:rowId xmlns:a16="http://schemas.microsoft.com/office/drawing/2014/main" val="765884820"/>
                  </a:ext>
                </a:extLst>
              </a:tr>
              <a:tr h="625328">
                <a:tc>
                  <a:txBody>
                    <a:bodyPr/>
                    <a:lstStyle/>
                    <a:p>
                      <a:pPr algn="ctr"/>
                      <a:r>
                        <a:rPr lang="fr-FR" sz="2000" b="1" dirty="0"/>
                        <a:t>Au-delà de 9 999 salariés</a:t>
                      </a:r>
                    </a:p>
                  </a:txBody>
                  <a:tcPr>
                    <a:solidFill>
                      <a:schemeClr val="accent3">
                        <a:lumMod val="60000"/>
                        <a:lumOff val="40000"/>
                      </a:schemeClr>
                    </a:solidFill>
                  </a:tcPr>
                </a:tc>
                <a:tc>
                  <a:txBody>
                    <a:bodyPr/>
                    <a:lstStyle/>
                    <a:p>
                      <a:pPr algn="ctr"/>
                      <a:r>
                        <a:rPr lang="fr-FR" dirty="0"/>
                        <a:t>5 DS</a:t>
                      </a:r>
                    </a:p>
                  </a:txBody>
                  <a:tcPr>
                    <a:solidFill>
                      <a:schemeClr val="accent3">
                        <a:lumMod val="20000"/>
                        <a:lumOff val="80000"/>
                      </a:schemeClr>
                    </a:solidFill>
                  </a:tcPr>
                </a:tc>
                <a:extLst>
                  <a:ext uri="{0D108BD9-81ED-4DB2-BD59-A6C34878D82A}">
                    <a16:rowId xmlns:a16="http://schemas.microsoft.com/office/drawing/2014/main" val="1054713953"/>
                  </a:ext>
                </a:extLst>
              </a:tr>
            </a:tbl>
          </a:graphicData>
        </a:graphic>
      </p:graphicFrame>
    </p:spTree>
    <p:extLst>
      <p:ext uri="{BB962C8B-B14F-4D97-AF65-F5344CB8AC3E}">
        <p14:creationId xmlns:p14="http://schemas.microsoft.com/office/powerpoint/2010/main" val="4271732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 Les fonctions du délégué syndical</a:t>
            </a:r>
          </a:p>
        </p:txBody>
      </p:sp>
      <p:sp>
        <p:nvSpPr>
          <p:cNvPr id="3" name="Espace réservé du contenu 2"/>
          <p:cNvSpPr>
            <a:spLocks noGrp="1"/>
          </p:cNvSpPr>
          <p:nvPr>
            <p:ph idx="1"/>
          </p:nvPr>
        </p:nvSpPr>
        <p:spPr/>
        <p:txBody>
          <a:bodyPr/>
          <a:lstStyle/>
          <a:p>
            <a:pPr algn="just"/>
            <a:r>
              <a:rPr lang="fr-FR" dirty="0"/>
              <a:t>Selon la loi, « il représente le syndicat auprès du chef d’entreprise ». Il présente à l’employeur des revendications, c’est-à-dire qu’il demande la modification des textes existants. </a:t>
            </a:r>
          </a:p>
          <a:p>
            <a:pPr algn="just"/>
            <a:r>
              <a:rPr lang="fr-FR" dirty="0"/>
              <a:t>Il est l’interlocuteur privilégié de l’employeur pour la négociation collective.</a:t>
            </a:r>
          </a:p>
          <a:p>
            <a:pPr algn="just"/>
            <a:r>
              <a:rPr lang="fr-FR" dirty="0"/>
              <a:t>Pour présenter et diriger la section syndicale, il dispose d’un crédit d’heures qui varie de </a:t>
            </a:r>
            <a:r>
              <a:rPr lang="fr-FR" b="1" dirty="0"/>
              <a:t>12 heures (de 50 à 150 salariés) </a:t>
            </a:r>
            <a:r>
              <a:rPr lang="fr-FR" dirty="0"/>
              <a:t>à </a:t>
            </a:r>
            <a:r>
              <a:rPr lang="fr-FR" b="1" dirty="0"/>
              <a:t>24 heures (plus de 500 salariés)</a:t>
            </a:r>
            <a:r>
              <a:rPr lang="fr-FR" dirty="0"/>
              <a:t> par mois.</a:t>
            </a:r>
          </a:p>
        </p:txBody>
      </p:sp>
    </p:spTree>
    <p:extLst>
      <p:ext uri="{BB962C8B-B14F-4D97-AF65-F5344CB8AC3E}">
        <p14:creationId xmlns:p14="http://schemas.microsoft.com/office/powerpoint/2010/main" val="312385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4294967295"/>
          </p:nvPr>
        </p:nvSpPr>
        <p:spPr>
          <a:xfrm>
            <a:off x="1091821" y="996927"/>
            <a:ext cx="9640888" cy="4946650"/>
          </a:xfrm>
        </p:spPr>
        <p:txBody>
          <a:bodyPr>
            <a:normAutofit/>
          </a:bodyPr>
          <a:lstStyle/>
          <a:p>
            <a:pPr algn="just"/>
            <a:r>
              <a:rPr lang="fr-FR" dirty="0"/>
              <a:t>Dans les entreprises où il cumule le rôle de </a:t>
            </a:r>
            <a:r>
              <a:rPr lang="fr-FR" b="1" dirty="0">
                <a:solidFill>
                  <a:schemeClr val="tx1"/>
                </a:solidFill>
              </a:rPr>
              <a:t>délégué du personnel </a:t>
            </a:r>
            <a:r>
              <a:rPr lang="fr-FR" dirty="0"/>
              <a:t>et de </a:t>
            </a:r>
            <a:r>
              <a:rPr lang="fr-FR" b="1" dirty="0"/>
              <a:t>délégué syndical</a:t>
            </a:r>
            <a:r>
              <a:rPr lang="fr-FR" dirty="0"/>
              <a:t>, il devra présenter des revendications (DS) tout en s’assurant du respect du droit existant (DP). </a:t>
            </a:r>
          </a:p>
          <a:p>
            <a:pPr algn="just"/>
            <a:r>
              <a:rPr lang="fr-FR" dirty="0"/>
              <a:t>Il peut </a:t>
            </a:r>
            <a:r>
              <a:rPr lang="fr-FR" b="1" dirty="0"/>
              <a:t>exercer en justice</a:t>
            </a:r>
            <a:r>
              <a:rPr lang="fr-FR" dirty="0"/>
              <a:t>, en faveur d’un salarié de l’entreprise, toutes les actions qui naissent des dispositions relatives à l’égalité de traitement entre les hommes et les femmes et aux divers cas de discriminations, sans avoir à justifier d’un mandat du salarié dès lors qu’averti il ne s’y est pas opposé. </a:t>
            </a:r>
          </a:p>
          <a:p>
            <a:pPr algn="just"/>
            <a:r>
              <a:rPr lang="fr-FR" dirty="0"/>
              <a:t>Il bénéficie des droits et du </a:t>
            </a:r>
            <a:r>
              <a:rPr lang="fr-FR" b="1" dirty="0">
                <a:solidFill>
                  <a:schemeClr val="tx1"/>
                </a:solidFill>
              </a:rPr>
              <a:t>statut protecteur </a:t>
            </a:r>
            <a:r>
              <a:rPr lang="fr-FR" dirty="0"/>
              <a:t>reconnus aux représentants du personnel. </a:t>
            </a:r>
          </a:p>
          <a:p>
            <a:pPr algn="just"/>
            <a:r>
              <a:rPr lang="fr-FR" dirty="0"/>
              <a:t>Son mandat prend fin lorsque le syndicat le décide, en cas de départ, en cas de réduction des effectifs provoquant une diminution, voire une disparition des DS.</a:t>
            </a:r>
          </a:p>
        </p:txBody>
      </p:sp>
    </p:spTree>
    <p:extLst>
      <p:ext uri="{BB962C8B-B14F-4D97-AF65-F5344CB8AC3E}">
        <p14:creationId xmlns:p14="http://schemas.microsoft.com/office/powerpoint/2010/main" val="2508424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III. La représentation des salariés</a:t>
            </a:r>
          </a:p>
        </p:txBody>
      </p:sp>
      <p:sp>
        <p:nvSpPr>
          <p:cNvPr id="3" name="Espace réservé du contenu 2"/>
          <p:cNvSpPr>
            <a:spLocks noGrp="1"/>
          </p:cNvSpPr>
          <p:nvPr>
            <p:ph idx="1"/>
          </p:nvPr>
        </p:nvSpPr>
        <p:spPr>
          <a:xfrm>
            <a:off x="1295402" y="2577689"/>
            <a:ext cx="9601196" cy="3318936"/>
          </a:xfrm>
        </p:spPr>
        <p:txBody>
          <a:bodyPr>
            <a:normAutofit lnSpcReduction="10000"/>
          </a:bodyPr>
          <a:lstStyle/>
          <a:p>
            <a:pPr algn="just"/>
            <a:r>
              <a:rPr lang="fr-FR" dirty="0"/>
              <a:t>Traditionnellement, les institutions représentatives dans les entreprises étaient les suivantes : </a:t>
            </a:r>
          </a:p>
          <a:p>
            <a:pPr algn="just"/>
            <a:r>
              <a:rPr lang="fr-FR" dirty="0"/>
              <a:t>à partir de 11 salariés, des délégués du personnel (DP) ; </a:t>
            </a:r>
          </a:p>
          <a:p>
            <a:pPr algn="just"/>
            <a:r>
              <a:rPr lang="fr-FR" dirty="0"/>
              <a:t>à partir de 50 salariés, le comité d’entreprise (CE) et le comité d’hygiène et de sécurité et des conditions de travail (CHSCT). </a:t>
            </a:r>
          </a:p>
          <a:p>
            <a:pPr marL="0" indent="0" algn="just">
              <a:buNone/>
            </a:pPr>
            <a:r>
              <a:rPr lang="fr-FR" sz="3200" dirty="0">
                <a:sym typeface="Wingdings" panose="05000000000000000000" pitchFamily="2" charset="2"/>
              </a:rPr>
              <a:t></a:t>
            </a:r>
            <a:r>
              <a:rPr lang="fr-FR" dirty="0"/>
              <a:t>Les ordonnances Macron ont remplacé ces institutions par </a:t>
            </a:r>
            <a:r>
              <a:rPr lang="fr-FR" b="1" dirty="0"/>
              <a:t>le comité social et économique (CSE), obligatoire à partir de 2020, et le conseil d’entreprise</a:t>
            </a:r>
            <a:r>
              <a:rPr lang="fr-FR" dirty="0"/>
              <a:t>.</a:t>
            </a:r>
          </a:p>
        </p:txBody>
      </p:sp>
      <p:pic>
        <p:nvPicPr>
          <p:cNvPr id="4" name="Image 3"/>
          <p:cNvPicPr>
            <a:picLocks noChangeAspect="1"/>
          </p:cNvPicPr>
          <p:nvPr/>
        </p:nvPicPr>
        <p:blipFill rotWithShape="1">
          <a:blip r:embed="rId2"/>
          <a:srcRect t="2505" b="2444"/>
          <a:stretch/>
        </p:blipFill>
        <p:spPr>
          <a:xfrm>
            <a:off x="4155769" y="1871133"/>
            <a:ext cx="3583857" cy="4120974"/>
          </a:xfrm>
          <a:prstGeom prst="rect">
            <a:avLst/>
          </a:prstGeom>
        </p:spPr>
      </p:pic>
    </p:spTree>
    <p:extLst>
      <p:ext uri="{BB962C8B-B14F-4D97-AF65-F5344CB8AC3E}">
        <p14:creationId xmlns:p14="http://schemas.microsoft.com/office/powerpoint/2010/main" val="1057421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40D582-223E-465C-92F3-452466E42459}"/>
              </a:ext>
            </a:extLst>
          </p:cNvPr>
          <p:cNvSpPr>
            <a:spLocks noGrp="1"/>
          </p:cNvSpPr>
          <p:nvPr>
            <p:ph type="title"/>
          </p:nvPr>
        </p:nvSpPr>
        <p:spPr>
          <a:xfrm>
            <a:off x="1295402" y="776596"/>
            <a:ext cx="9601196" cy="1303867"/>
          </a:xfrm>
        </p:spPr>
        <p:txBody>
          <a:bodyPr>
            <a:noAutofit/>
          </a:bodyPr>
          <a:lstStyle/>
          <a:p>
            <a:r>
              <a:rPr lang="fr-FR" sz="3200" dirty="0"/>
              <a:t>Des montages pour éviter les effets de seuil : Cas Grand Frais</a:t>
            </a:r>
          </a:p>
        </p:txBody>
      </p:sp>
      <p:pic>
        <p:nvPicPr>
          <p:cNvPr id="5" name="Grand frais seuil">
            <a:hlinkClick r:id="" action="ppaction://media"/>
            <a:extLst>
              <a:ext uri="{FF2B5EF4-FFF2-40B4-BE49-F238E27FC236}">
                <a16:creationId xmlns:a16="http://schemas.microsoft.com/office/drawing/2014/main" id="{2221CBAF-CBD1-4F5D-9FB2-8DE0A484AC6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62433" y="2038130"/>
            <a:ext cx="8569683" cy="4819870"/>
          </a:xfrm>
        </p:spPr>
      </p:pic>
      <p:sp>
        <p:nvSpPr>
          <p:cNvPr id="4" name="Espace réservé du numéro de diapositive 3">
            <a:extLst>
              <a:ext uri="{FF2B5EF4-FFF2-40B4-BE49-F238E27FC236}">
                <a16:creationId xmlns:a16="http://schemas.microsoft.com/office/drawing/2014/main" id="{80A48AA0-17D9-48AA-9B88-1381A5D76FEC}"/>
              </a:ext>
            </a:extLst>
          </p:cNvPr>
          <p:cNvSpPr>
            <a:spLocks noGrp="1"/>
          </p:cNvSpPr>
          <p:nvPr>
            <p:ph type="sldNum" sz="quarter" idx="12"/>
          </p:nvPr>
        </p:nvSpPr>
        <p:spPr/>
        <p:txBody>
          <a:bodyPr/>
          <a:lstStyle/>
          <a:p>
            <a:fld id="{E97799C9-84D9-46D2-A11E-BCF8A720529D}" type="slidenum">
              <a:rPr lang="en-US" smtClean="0"/>
              <a:t>38</a:t>
            </a:fld>
            <a:endParaRPr lang="en-US" dirty="0"/>
          </a:p>
        </p:txBody>
      </p:sp>
    </p:spTree>
    <p:extLst>
      <p:ext uri="{BB962C8B-B14F-4D97-AF65-F5344CB8AC3E}">
        <p14:creationId xmlns:p14="http://schemas.microsoft.com/office/powerpoint/2010/main" val="619057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25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B. Composition et fonctionnement</a:t>
            </a:r>
          </a:p>
        </p:txBody>
      </p:sp>
      <p:sp>
        <p:nvSpPr>
          <p:cNvPr id="3" name="Espace réservé du contenu 2"/>
          <p:cNvSpPr>
            <a:spLocks noGrp="1"/>
          </p:cNvSpPr>
          <p:nvPr>
            <p:ph idx="1"/>
          </p:nvPr>
        </p:nvSpPr>
        <p:spPr/>
        <p:txBody>
          <a:bodyPr>
            <a:normAutofit/>
          </a:bodyPr>
          <a:lstStyle/>
          <a:p>
            <a:pPr marL="0" indent="0">
              <a:buNone/>
            </a:pPr>
            <a:r>
              <a:rPr lang="fr-FR" b="1" u="sng" dirty="0"/>
              <a:t>Composition :</a:t>
            </a:r>
          </a:p>
          <a:p>
            <a:pPr marL="0" indent="0">
              <a:buNone/>
            </a:pPr>
            <a:r>
              <a:rPr lang="fr-FR" dirty="0"/>
              <a:t>Le CSE est composé :</a:t>
            </a:r>
          </a:p>
          <a:p>
            <a:r>
              <a:rPr lang="fr-FR" dirty="0"/>
              <a:t>de </a:t>
            </a:r>
            <a:r>
              <a:rPr lang="fr-FR" b="1" dirty="0"/>
              <a:t>l’employeur</a:t>
            </a:r>
            <a:r>
              <a:rPr lang="fr-FR" dirty="0"/>
              <a:t> (ou de son représentant) assisté éventuellement de 3 collaborateurs avec voix consultative ;</a:t>
            </a:r>
          </a:p>
          <a:p>
            <a:r>
              <a:rPr lang="fr-FR" dirty="0"/>
              <a:t>d’une </a:t>
            </a:r>
            <a:r>
              <a:rPr lang="fr-FR" b="1" dirty="0"/>
              <a:t>délégation du personnel </a:t>
            </a:r>
            <a:r>
              <a:rPr lang="fr-FR" dirty="0"/>
              <a:t>(titulaires et suppléants) dont le nombre de membres varie, selon l’effectif de l’entreprise ;</a:t>
            </a:r>
          </a:p>
          <a:p>
            <a:r>
              <a:rPr lang="fr-FR" dirty="0"/>
              <a:t>d’un </a:t>
            </a:r>
            <a:r>
              <a:rPr lang="fr-FR" b="1" dirty="0"/>
              <a:t>représentant syndical </a:t>
            </a:r>
            <a:r>
              <a:rPr lang="fr-FR" dirty="0"/>
              <a:t>désigné par chaque syndicat représentatif.</a:t>
            </a:r>
          </a:p>
        </p:txBody>
      </p:sp>
    </p:spTree>
    <p:extLst>
      <p:ext uri="{BB962C8B-B14F-4D97-AF65-F5344CB8AC3E}">
        <p14:creationId xmlns:p14="http://schemas.microsoft.com/office/powerpoint/2010/main" val="239433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1148496" y="1005722"/>
            <a:ext cx="9601200" cy="2505459"/>
          </a:xfrm>
          <a:prstGeom prst="rect">
            <a:avLst/>
          </a:prstGeom>
        </p:spPr>
      </p:pic>
      <p:sp>
        <p:nvSpPr>
          <p:cNvPr id="5" name="ZoneTexte 4"/>
          <p:cNvSpPr txBox="1"/>
          <p:nvPr/>
        </p:nvSpPr>
        <p:spPr>
          <a:xfrm>
            <a:off x="889000" y="821056"/>
            <a:ext cx="5637663" cy="369332"/>
          </a:xfrm>
          <a:prstGeom prst="rect">
            <a:avLst/>
          </a:prstGeom>
          <a:noFill/>
        </p:spPr>
        <p:txBody>
          <a:bodyPr wrap="square" rtlCol="0">
            <a:spAutoFit/>
          </a:bodyPr>
          <a:lstStyle/>
          <a:p>
            <a:r>
              <a:rPr lang="fr-FR" b="1" u="sng" dirty="0"/>
              <a:t>Étape de l’élaboration du règlement intérieur : </a:t>
            </a:r>
          </a:p>
        </p:txBody>
      </p:sp>
      <p:sp>
        <p:nvSpPr>
          <p:cNvPr id="6" name="ZoneTexte 5"/>
          <p:cNvSpPr txBox="1"/>
          <p:nvPr/>
        </p:nvSpPr>
        <p:spPr>
          <a:xfrm>
            <a:off x="889000" y="3274933"/>
            <a:ext cx="10330542" cy="2677656"/>
          </a:xfrm>
          <a:prstGeom prst="rect">
            <a:avLst/>
          </a:prstGeom>
          <a:noFill/>
        </p:spPr>
        <p:txBody>
          <a:bodyPr wrap="square" rtlCol="0">
            <a:spAutoFit/>
          </a:bodyPr>
          <a:lstStyle/>
          <a:p>
            <a:pPr marL="342900" indent="-342900" algn="just">
              <a:buFont typeface="Arial" panose="020B0604020202020204" pitchFamily="34" charset="0"/>
              <a:buChar char="•"/>
            </a:pPr>
            <a:r>
              <a:rPr lang="fr-FR" sz="2400" dirty="0"/>
              <a:t>Après avoir élaboré le règlement intérieur, l’employeur doit le transmettre pour avis au CSE. </a:t>
            </a:r>
          </a:p>
          <a:p>
            <a:pPr marL="342900" indent="-342900" algn="just">
              <a:buFont typeface="Arial" panose="020B0604020202020204" pitchFamily="34" charset="0"/>
              <a:buChar char="•"/>
            </a:pPr>
            <a:r>
              <a:rPr lang="fr-FR" sz="2400" dirty="0"/>
              <a:t>Puis le règlement et l’avis sont adressés à l’inspecteur du travail pour examen. Ce dernier pourra demander la modification ou le retrait de certaines clauses. </a:t>
            </a:r>
          </a:p>
          <a:p>
            <a:pPr marL="342900" indent="-342900" algn="just">
              <a:buFont typeface="Arial" panose="020B0604020202020204" pitchFamily="34" charset="0"/>
              <a:buChar char="•"/>
            </a:pPr>
            <a:r>
              <a:rPr lang="fr-FR" sz="2400" dirty="0"/>
              <a:t>Un exemplaire est déposé au secrétariat-greffe du conseil de prud’hommes. </a:t>
            </a:r>
          </a:p>
          <a:p>
            <a:pPr marL="342900" indent="-342900" algn="just">
              <a:buFont typeface="Arial" panose="020B0604020202020204" pitchFamily="34" charset="0"/>
              <a:buChar char="•"/>
            </a:pPr>
            <a:r>
              <a:rPr lang="fr-FR" sz="2400" dirty="0"/>
              <a:t>Enfin, le règlement intérieur doit être affiché, c’est-à-dire être en évidence sur les lieux de travail et d’embauche et indiquer sa date d’entrée en vigueur. </a:t>
            </a:r>
          </a:p>
        </p:txBody>
      </p:sp>
      <p:sp>
        <p:nvSpPr>
          <p:cNvPr id="2" name="Espace réservé du numéro de diapositive 1"/>
          <p:cNvSpPr>
            <a:spLocks noGrp="1"/>
          </p:cNvSpPr>
          <p:nvPr>
            <p:ph type="sldNum" sz="quarter" idx="12"/>
          </p:nvPr>
        </p:nvSpPr>
        <p:spPr/>
        <p:txBody>
          <a:bodyPr/>
          <a:lstStyle/>
          <a:p>
            <a:fld id="{E97799C9-84D9-46D2-A11E-BCF8A720529D}" type="slidenum">
              <a:rPr lang="en-US" smtClean="0"/>
              <a:t>4</a:t>
            </a:fld>
            <a:endParaRPr lang="en-US" dirty="0"/>
          </a:p>
        </p:txBody>
      </p:sp>
    </p:spTree>
    <p:extLst>
      <p:ext uri="{BB962C8B-B14F-4D97-AF65-F5344CB8AC3E}">
        <p14:creationId xmlns:p14="http://schemas.microsoft.com/office/powerpoint/2010/main" val="926366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1681317" y="1096838"/>
            <a:ext cx="8568812" cy="4526679"/>
          </a:xfrm>
          <a:prstGeom prst="rect">
            <a:avLst/>
          </a:prstGeom>
        </p:spPr>
      </p:pic>
      <p:sp>
        <p:nvSpPr>
          <p:cNvPr id="3" name="Espace réservé du numéro de diapositive 2"/>
          <p:cNvSpPr>
            <a:spLocks noGrp="1"/>
          </p:cNvSpPr>
          <p:nvPr>
            <p:ph type="sldNum" sz="quarter" idx="12"/>
          </p:nvPr>
        </p:nvSpPr>
        <p:spPr/>
        <p:txBody>
          <a:bodyPr/>
          <a:lstStyle/>
          <a:p>
            <a:fld id="{D57F1E4F-1CFF-5643-939E-217C01CDF565}" type="slidenum">
              <a:rPr lang="en-US" smtClean="0"/>
              <a:pPr/>
              <a:t>40</a:t>
            </a:fld>
            <a:endParaRPr lang="en-US" dirty="0"/>
          </a:p>
        </p:txBody>
      </p:sp>
    </p:spTree>
    <p:extLst>
      <p:ext uri="{BB962C8B-B14F-4D97-AF65-F5344CB8AC3E}">
        <p14:creationId xmlns:p14="http://schemas.microsoft.com/office/powerpoint/2010/main" val="41409583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1. Le comité social et économique (CSE)</a:t>
            </a:r>
          </a:p>
        </p:txBody>
      </p:sp>
      <p:sp>
        <p:nvSpPr>
          <p:cNvPr id="3" name="Espace réservé du contenu 2"/>
          <p:cNvSpPr>
            <a:spLocks noGrp="1"/>
          </p:cNvSpPr>
          <p:nvPr>
            <p:ph idx="1"/>
          </p:nvPr>
        </p:nvSpPr>
        <p:spPr/>
        <p:txBody>
          <a:bodyPr/>
          <a:lstStyle/>
          <a:p>
            <a:pPr marL="0" indent="0">
              <a:buNone/>
            </a:pPr>
            <a:r>
              <a:rPr lang="fr-FR" b="1" u="sng" dirty="0"/>
              <a:t>A. Mise en place</a:t>
            </a:r>
          </a:p>
          <a:p>
            <a:pPr marL="0" indent="0">
              <a:buNone/>
            </a:pPr>
            <a:r>
              <a:rPr lang="fr-FR" dirty="0"/>
              <a:t>• Le seuil d’effectif :</a:t>
            </a:r>
          </a:p>
          <a:p>
            <a:pPr marL="0" indent="0" algn="just">
              <a:buNone/>
            </a:pPr>
            <a:r>
              <a:rPr lang="fr-FR" dirty="0"/>
              <a:t>Un CSE doit </a:t>
            </a:r>
            <a:r>
              <a:rPr lang="fr-FR" b="1" dirty="0"/>
              <a:t>obligatoirement être mis en place dans toutes les entreprises d’au moins 11 salariés. </a:t>
            </a:r>
            <a:r>
              <a:rPr lang="fr-FR" dirty="0"/>
              <a:t>Cet effectif doit avoir été atteint pendant 12 mois consécutifs.</a:t>
            </a:r>
          </a:p>
        </p:txBody>
      </p:sp>
    </p:spTree>
    <p:extLst>
      <p:ext uri="{BB962C8B-B14F-4D97-AF65-F5344CB8AC3E}">
        <p14:creationId xmlns:p14="http://schemas.microsoft.com/office/powerpoint/2010/main" val="24595645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C. Attributions</a:t>
            </a:r>
          </a:p>
        </p:txBody>
      </p:sp>
      <p:sp>
        <p:nvSpPr>
          <p:cNvPr id="3" name="Espace réservé du contenu 2"/>
          <p:cNvSpPr>
            <a:spLocks noGrp="1"/>
          </p:cNvSpPr>
          <p:nvPr>
            <p:ph idx="1"/>
          </p:nvPr>
        </p:nvSpPr>
        <p:spPr/>
        <p:txBody>
          <a:bodyPr>
            <a:normAutofit fontScale="85000" lnSpcReduction="20000"/>
          </a:bodyPr>
          <a:lstStyle/>
          <a:p>
            <a:pPr>
              <a:buFont typeface="Wingdings" panose="05000000000000000000" pitchFamily="2" charset="2"/>
              <a:buChar char="Ø"/>
            </a:pPr>
            <a:r>
              <a:rPr lang="fr-FR" dirty="0"/>
              <a:t>Dans les entreprises de 11 à 50 salariés</a:t>
            </a:r>
          </a:p>
          <a:p>
            <a:pPr marL="0" indent="0">
              <a:buNone/>
            </a:pPr>
            <a:r>
              <a:rPr lang="fr-FR" b="1" u="sng" dirty="0"/>
              <a:t>Le CSE a pour missions de </a:t>
            </a:r>
            <a:r>
              <a:rPr lang="fr-FR" dirty="0"/>
              <a:t>:</a:t>
            </a:r>
          </a:p>
          <a:p>
            <a:pPr algn="just">
              <a:buFont typeface="Arial" panose="020B0604020202020204" pitchFamily="34" charset="0"/>
              <a:buChar char="•"/>
            </a:pPr>
            <a:r>
              <a:rPr lang="fr-FR" dirty="0"/>
              <a:t>présenter à l’employeur les </a:t>
            </a:r>
            <a:r>
              <a:rPr lang="fr-FR" b="1" dirty="0"/>
              <a:t>réclamations individuelles et collectives </a:t>
            </a:r>
            <a:r>
              <a:rPr lang="fr-FR" dirty="0"/>
              <a:t>;</a:t>
            </a:r>
          </a:p>
          <a:p>
            <a:pPr algn="just">
              <a:buFont typeface="Arial" panose="020B0604020202020204" pitchFamily="34" charset="0"/>
              <a:buChar char="•"/>
            </a:pPr>
            <a:r>
              <a:rPr lang="fr-FR" dirty="0"/>
              <a:t>contribuer à </a:t>
            </a:r>
            <a:r>
              <a:rPr lang="fr-FR" b="1" dirty="0"/>
              <a:t>promouvoir la santé, la sécurité et les conditions de travail </a:t>
            </a:r>
            <a:r>
              <a:rPr lang="fr-FR" dirty="0"/>
              <a:t>dans l’entreprise et réaliser des enquêtes en matière d’accidents du travail ou de maladies professionnelles ;</a:t>
            </a:r>
          </a:p>
          <a:p>
            <a:pPr algn="just">
              <a:buFont typeface="Arial" panose="020B0604020202020204" pitchFamily="34" charset="0"/>
              <a:buChar char="•"/>
            </a:pPr>
            <a:r>
              <a:rPr lang="fr-FR" b="1" dirty="0"/>
              <a:t>saisir l’inspection du travail </a:t>
            </a:r>
            <a:r>
              <a:rPr lang="fr-FR" dirty="0"/>
              <a:t>de toutes les plaintes et observations relatives à l’application des dispositions légales dont elle est chargée d’assurer le contrôle. </a:t>
            </a:r>
          </a:p>
          <a:p>
            <a:pPr algn="just">
              <a:buFont typeface="Arial" panose="020B0604020202020204" pitchFamily="34" charset="0"/>
              <a:buChar char="•"/>
            </a:pPr>
            <a:r>
              <a:rPr lang="fr-FR" dirty="0"/>
              <a:t>Le CSE a un </a:t>
            </a:r>
            <a:r>
              <a:rPr lang="fr-FR" b="1" dirty="0"/>
              <a:t>droit d’alerte </a:t>
            </a:r>
            <a:r>
              <a:rPr lang="fr-FR" dirty="0"/>
              <a:t>en cas d’atteinte aux droits des personnes, à leur santé physique et mentale ou aux libertés individuelles.</a:t>
            </a:r>
          </a:p>
        </p:txBody>
      </p:sp>
    </p:spTree>
    <p:extLst>
      <p:ext uri="{BB962C8B-B14F-4D97-AF65-F5344CB8AC3E}">
        <p14:creationId xmlns:p14="http://schemas.microsoft.com/office/powerpoint/2010/main" val="31415993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4294967295"/>
          </p:nvPr>
        </p:nvSpPr>
        <p:spPr>
          <a:xfrm>
            <a:off x="917884" y="846801"/>
            <a:ext cx="10387012" cy="5253037"/>
          </a:xfrm>
        </p:spPr>
        <p:txBody>
          <a:bodyPr>
            <a:normAutofit/>
          </a:bodyPr>
          <a:lstStyle/>
          <a:p>
            <a:pPr marL="0" indent="0">
              <a:buNone/>
            </a:pPr>
            <a:r>
              <a:rPr lang="fr-FR" sz="2600" b="1" u="sng" dirty="0"/>
              <a:t>2. Le contrôle de la santé et de la sécurité</a:t>
            </a:r>
          </a:p>
          <a:p>
            <a:pPr marL="0" indent="0">
              <a:buNone/>
            </a:pPr>
            <a:r>
              <a:rPr lang="fr-FR" u="sng" dirty="0"/>
              <a:t>A. Le CSE et la Commission Santé, Sécurité et Conditions de travail (CSSCT)</a:t>
            </a:r>
          </a:p>
          <a:p>
            <a:pPr marL="457200" indent="-457200">
              <a:buAutoNum type="alphaLcPeriod"/>
            </a:pPr>
            <a:r>
              <a:rPr lang="fr-FR" dirty="0"/>
              <a:t>Les attributions du </a:t>
            </a:r>
            <a:r>
              <a:rPr lang="fr-FR" dirty="0">
                <a:solidFill>
                  <a:srgbClr val="FF0000"/>
                </a:solidFill>
              </a:rPr>
              <a:t>CSE (Comité Social et Economique)</a:t>
            </a:r>
          </a:p>
          <a:p>
            <a:pPr marL="0" indent="0">
              <a:buNone/>
            </a:pPr>
            <a:endParaRPr lang="fr-FR" dirty="0"/>
          </a:p>
        </p:txBody>
      </p:sp>
      <p:pic>
        <p:nvPicPr>
          <p:cNvPr id="2" name="Image 1"/>
          <p:cNvPicPr>
            <a:picLocks noChangeAspect="1"/>
          </p:cNvPicPr>
          <p:nvPr/>
        </p:nvPicPr>
        <p:blipFill>
          <a:blip r:embed="rId2"/>
          <a:stretch>
            <a:fillRect/>
          </a:stretch>
        </p:blipFill>
        <p:spPr>
          <a:xfrm>
            <a:off x="2403987" y="2403621"/>
            <a:ext cx="7034981" cy="4264957"/>
          </a:xfrm>
          <a:prstGeom prst="rect">
            <a:avLst/>
          </a:prstGeom>
        </p:spPr>
      </p:pic>
      <p:sp>
        <p:nvSpPr>
          <p:cNvPr id="4" name="Espace réservé du numéro de diapositive 3"/>
          <p:cNvSpPr>
            <a:spLocks noGrp="1"/>
          </p:cNvSpPr>
          <p:nvPr>
            <p:ph type="sldNum" sz="quarter" idx="12"/>
          </p:nvPr>
        </p:nvSpPr>
        <p:spPr/>
        <p:txBody>
          <a:bodyPr/>
          <a:lstStyle/>
          <a:p>
            <a:fld id="{D57F1E4F-1CFF-5643-939E-217C01CDF565}" type="slidenum">
              <a:rPr lang="en-US" smtClean="0"/>
              <a:pPr/>
              <a:t>43</a:t>
            </a:fld>
            <a:endParaRPr lang="en-US" dirty="0"/>
          </a:p>
        </p:txBody>
      </p:sp>
    </p:spTree>
    <p:extLst>
      <p:ext uri="{BB962C8B-B14F-4D97-AF65-F5344CB8AC3E}">
        <p14:creationId xmlns:p14="http://schemas.microsoft.com/office/powerpoint/2010/main" val="843798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C. Attributions</a:t>
            </a:r>
          </a:p>
        </p:txBody>
      </p:sp>
      <p:sp>
        <p:nvSpPr>
          <p:cNvPr id="3" name="Espace réservé du contenu 2"/>
          <p:cNvSpPr>
            <a:spLocks noGrp="1"/>
          </p:cNvSpPr>
          <p:nvPr>
            <p:ph idx="1"/>
          </p:nvPr>
        </p:nvSpPr>
        <p:spPr/>
        <p:txBody>
          <a:bodyPr>
            <a:normAutofit fontScale="85000" lnSpcReduction="20000"/>
          </a:bodyPr>
          <a:lstStyle/>
          <a:p>
            <a:pPr>
              <a:buFont typeface="Wingdings" panose="05000000000000000000" pitchFamily="2" charset="2"/>
              <a:buChar char="Ø"/>
            </a:pPr>
            <a:r>
              <a:rPr lang="fr-FR" dirty="0"/>
              <a:t>Dans les entreprises de 11 à 50 salariés</a:t>
            </a:r>
          </a:p>
          <a:p>
            <a:pPr marL="0" indent="0">
              <a:buNone/>
            </a:pPr>
            <a:r>
              <a:rPr lang="fr-FR" b="1" u="sng" dirty="0"/>
              <a:t>Le CSE a pour missions de </a:t>
            </a:r>
            <a:r>
              <a:rPr lang="fr-FR" dirty="0"/>
              <a:t>:</a:t>
            </a:r>
          </a:p>
          <a:p>
            <a:pPr algn="just">
              <a:buFont typeface="Arial" panose="020B0604020202020204" pitchFamily="34" charset="0"/>
              <a:buChar char="•"/>
            </a:pPr>
            <a:r>
              <a:rPr lang="fr-FR" dirty="0"/>
              <a:t>présenter à l’employeur les </a:t>
            </a:r>
            <a:r>
              <a:rPr lang="fr-FR" b="1" dirty="0"/>
              <a:t>réclamations individuelles et collectives </a:t>
            </a:r>
            <a:r>
              <a:rPr lang="fr-FR" dirty="0"/>
              <a:t>;</a:t>
            </a:r>
          </a:p>
          <a:p>
            <a:pPr algn="just">
              <a:buFont typeface="Arial" panose="020B0604020202020204" pitchFamily="34" charset="0"/>
              <a:buChar char="•"/>
            </a:pPr>
            <a:r>
              <a:rPr lang="fr-FR" dirty="0"/>
              <a:t>contribuer à </a:t>
            </a:r>
            <a:r>
              <a:rPr lang="fr-FR" b="1" dirty="0"/>
              <a:t>promouvoir la santé, la sécurité et les conditions de travail </a:t>
            </a:r>
            <a:r>
              <a:rPr lang="fr-FR" dirty="0"/>
              <a:t>dans l’entreprise et réaliser des enquêtes en matière d’accidents du travail ou de maladies professionnelles ;</a:t>
            </a:r>
          </a:p>
          <a:p>
            <a:pPr algn="just">
              <a:buFont typeface="Arial" panose="020B0604020202020204" pitchFamily="34" charset="0"/>
              <a:buChar char="•"/>
            </a:pPr>
            <a:r>
              <a:rPr lang="fr-FR" b="1" dirty="0"/>
              <a:t>saisir l’inspection du travail </a:t>
            </a:r>
            <a:r>
              <a:rPr lang="fr-FR" dirty="0"/>
              <a:t>de toutes les plaintes et observations relatives à l’application des dispositions légales dont elle est chargée d’assurer le contrôle. </a:t>
            </a:r>
          </a:p>
          <a:p>
            <a:pPr algn="just">
              <a:buFont typeface="Arial" panose="020B0604020202020204" pitchFamily="34" charset="0"/>
              <a:buChar char="•"/>
            </a:pPr>
            <a:r>
              <a:rPr lang="fr-FR" dirty="0"/>
              <a:t>Le CSE a un </a:t>
            </a:r>
            <a:r>
              <a:rPr lang="fr-FR" b="1" dirty="0"/>
              <a:t>droit d’alerte </a:t>
            </a:r>
            <a:r>
              <a:rPr lang="fr-FR" dirty="0"/>
              <a:t>en cas d’atteinte aux droits des personnes, à leur santé physique et mentale ou aux libertés individuelles.</a:t>
            </a:r>
          </a:p>
        </p:txBody>
      </p:sp>
    </p:spTree>
    <p:extLst>
      <p:ext uri="{BB962C8B-B14F-4D97-AF65-F5344CB8AC3E}">
        <p14:creationId xmlns:p14="http://schemas.microsoft.com/office/powerpoint/2010/main" val="42393869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4294967295"/>
          </p:nvPr>
        </p:nvSpPr>
        <p:spPr>
          <a:xfrm>
            <a:off x="998620" y="758239"/>
            <a:ext cx="10323095" cy="5570371"/>
          </a:xfrm>
        </p:spPr>
        <p:txBody>
          <a:bodyPr>
            <a:normAutofit/>
          </a:bodyPr>
          <a:lstStyle/>
          <a:p>
            <a:pPr marL="0" indent="0">
              <a:buNone/>
            </a:pPr>
            <a:endParaRPr lang="fr-FR" u="sng" dirty="0"/>
          </a:p>
          <a:p>
            <a:pPr marL="0" indent="0">
              <a:buNone/>
            </a:pPr>
            <a:r>
              <a:rPr lang="fr-FR" u="sng" dirty="0"/>
              <a:t>Dans les entreprises d’au moins 50 salariés</a:t>
            </a:r>
          </a:p>
          <a:p>
            <a:pPr algn="just"/>
            <a:r>
              <a:rPr lang="fr-FR" dirty="0"/>
              <a:t>Le CSE a pour mission </a:t>
            </a:r>
            <a:r>
              <a:rPr lang="fr-FR" b="1" dirty="0"/>
              <a:t>d’assurer une expression collect</a:t>
            </a:r>
            <a:r>
              <a:rPr lang="fr-FR" dirty="0"/>
              <a:t>ive des salariés permettant la prise en compte permanente de leurs intérêts dans les décisions relatives à la gestion et à l’évolution économique et financière de l’entreprise, à l’organisation du travail, à la formation professionnelle et aux techniques de production.</a:t>
            </a:r>
          </a:p>
          <a:p>
            <a:pPr algn="just"/>
            <a:r>
              <a:rPr lang="fr-FR" dirty="0"/>
              <a:t>À ce titre, il est </a:t>
            </a:r>
            <a:r>
              <a:rPr lang="fr-FR" b="1" dirty="0"/>
              <a:t>informé et consulté</a:t>
            </a:r>
            <a:r>
              <a:rPr lang="fr-FR" dirty="0"/>
              <a:t> sur les questions intéressant l’organisation, la gestion et la marche générale de l’entreprise.</a:t>
            </a:r>
          </a:p>
        </p:txBody>
      </p:sp>
    </p:spTree>
    <p:extLst>
      <p:ext uri="{BB962C8B-B14F-4D97-AF65-F5344CB8AC3E}">
        <p14:creationId xmlns:p14="http://schemas.microsoft.com/office/powerpoint/2010/main" val="26194038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4294967295"/>
          </p:nvPr>
        </p:nvSpPr>
        <p:spPr>
          <a:xfrm>
            <a:off x="805218" y="819102"/>
            <a:ext cx="10509250" cy="5445125"/>
          </a:xfrm>
        </p:spPr>
        <p:txBody>
          <a:bodyPr>
            <a:normAutofit/>
          </a:bodyPr>
          <a:lstStyle/>
          <a:p>
            <a:pPr algn="just"/>
            <a:r>
              <a:rPr lang="fr-FR" dirty="0"/>
              <a:t>Le CSE a de plus des attributions dans le champ de la santé, de la sécurité et des conditions de travail.</a:t>
            </a:r>
          </a:p>
          <a:p>
            <a:pPr algn="just"/>
            <a:r>
              <a:rPr lang="fr-FR" dirty="0"/>
              <a:t>Le CSE a un </a:t>
            </a:r>
            <a:r>
              <a:rPr lang="fr-FR" b="1" dirty="0"/>
              <a:t>droit d’alerte </a:t>
            </a:r>
            <a:r>
              <a:rPr lang="fr-FR" dirty="0"/>
              <a:t>:</a:t>
            </a:r>
          </a:p>
          <a:p>
            <a:pPr algn="just"/>
            <a:r>
              <a:rPr lang="fr-FR" dirty="0"/>
              <a:t>▶en cas d’atteinte aux droits des personnes ;</a:t>
            </a:r>
          </a:p>
          <a:p>
            <a:pPr algn="just"/>
            <a:r>
              <a:rPr lang="fr-FR" dirty="0"/>
              <a:t>▶en cas de danger grave ou imminent pour la santé ou la sécurité ;</a:t>
            </a:r>
          </a:p>
          <a:p>
            <a:pPr algn="just"/>
            <a:r>
              <a:rPr lang="fr-FR" dirty="0"/>
              <a:t>▶en cas de risque grave pour la santé publique et l’environnement ;</a:t>
            </a:r>
          </a:p>
          <a:p>
            <a:pPr algn="just"/>
            <a:r>
              <a:rPr lang="fr-FR" dirty="0"/>
              <a:t>▶droit d’alerte économique en cas de faits de nature à affecter de manière préoccupante la situation économique de l’entreprise.</a:t>
            </a:r>
          </a:p>
          <a:p>
            <a:endParaRPr lang="fr-FR" dirty="0"/>
          </a:p>
        </p:txBody>
      </p:sp>
      <p:pic>
        <p:nvPicPr>
          <p:cNvPr id="4" name="Image 3"/>
          <p:cNvPicPr>
            <a:picLocks noChangeAspect="1"/>
          </p:cNvPicPr>
          <p:nvPr/>
        </p:nvPicPr>
        <p:blipFill>
          <a:blip r:embed="rId2"/>
          <a:stretch>
            <a:fillRect/>
          </a:stretch>
        </p:blipFill>
        <p:spPr>
          <a:xfrm>
            <a:off x="1108153" y="4104891"/>
            <a:ext cx="9402487" cy="2753109"/>
          </a:xfrm>
          <a:prstGeom prst="rect">
            <a:avLst/>
          </a:prstGeom>
        </p:spPr>
      </p:pic>
    </p:spTree>
    <p:extLst>
      <p:ext uri="{BB962C8B-B14F-4D97-AF65-F5344CB8AC3E}">
        <p14:creationId xmlns:p14="http://schemas.microsoft.com/office/powerpoint/2010/main" val="1087101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idx="4294967295"/>
          </p:nvPr>
        </p:nvSpPr>
        <p:spPr>
          <a:xfrm>
            <a:off x="900753" y="777259"/>
            <a:ext cx="9601200" cy="765175"/>
          </a:xfrm>
        </p:spPr>
        <p:txBody>
          <a:bodyPr/>
          <a:lstStyle/>
          <a:p>
            <a:r>
              <a:rPr lang="fr-FR" dirty="0"/>
              <a:t>VI. Les conflits collectifs</a:t>
            </a:r>
          </a:p>
        </p:txBody>
      </p:sp>
      <p:sp>
        <p:nvSpPr>
          <p:cNvPr id="3" name="Espace réservé du contenu 2"/>
          <p:cNvSpPr>
            <a:spLocks noGrp="1"/>
          </p:cNvSpPr>
          <p:nvPr>
            <p:ph idx="4294967295"/>
          </p:nvPr>
        </p:nvSpPr>
        <p:spPr>
          <a:xfrm>
            <a:off x="900753" y="1678011"/>
            <a:ext cx="10399712" cy="4476750"/>
          </a:xfrm>
        </p:spPr>
        <p:txBody>
          <a:bodyPr>
            <a:normAutofit fontScale="92500" lnSpcReduction="20000"/>
          </a:bodyPr>
          <a:lstStyle/>
          <a:p>
            <a:pPr marL="0" indent="0">
              <a:buNone/>
            </a:pPr>
            <a:r>
              <a:rPr lang="fr-FR" sz="3100" u="sng" dirty="0"/>
              <a:t>1. La grève</a:t>
            </a:r>
          </a:p>
          <a:p>
            <a:pPr marL="0" indent="0">
              <a:buNone/>
            </a:pPr>
            <a:r>
              <a:rPr lang="fr-FR" dirty="0"/>
              <a:t>A. Définition et limites de la grève</a:t>
            </a:r>
          </a:p>
          <a:p>
            <a:pPr marL="0" indent="0">
              <a:buNone/>
            </a:pPr>
            <a:r>
              <a:rPr lang="fr-FR" dirty="0"/>
              <a:t>Définition</a:t>
            </a:r>
          </a:p>
          <a:p>
            <a:r>
              <a:rPr lang="fr-FR" dirty="0"/>
              <a:t>La grève est un droit individuel exercé de façon collective qui provoque un </a:t>
            </a:r>
            <a:r>
              <a:rPr lang="fr-FR" b="1" dirty="0"/>
              <a:t>arrêt de travail en vue de la satisfaction de revendications professionnelles non satisfaites par l’employeur</a:t>
            </a:r>
            <a:r>
              <a:rPr lang="fr-FR" dirty="0"/>
              <a:t>.</a:t>
            </a:r>
          </a:p>
          <a:p>
            <a:r>
              <a:rPr lang="fr-FR" dirty="0"/>
              <a:t>Un salarié </a:t>
            </a:r>
            <a:r>
              <a:rPr lang="fr-FR" b="1" dirty="0"/>
              <a:t>ne peut pas faire grève tout seul </a:t>
            </a:r>
            <a:r>
              <a:rPr lang="fr-FR" dirty="0"/>
              <a:t>sauf s’il participe à un mouvement national.</a:t>
            </a:r>
          </a:p>
          <a:p>
            <a:r>
              <a:rPr lang="fr-FR" dirty="0"/>
              <a:t>L’arrêt doit être </a:t>
            </a:r>
            <a:r>
              <a:rPr lang="fr-FR" b="1" dirty="0"/>
              <a:t>complet </a:t>
            </a:r>
            <a:r>
              <a:rPr lang="fr-FR" dirty="0"/>
              <a:t>quelle qu’en soit sa durée. Ainsi, les grèves perlées (baisse de la production, exécution ralentie du travail) sont illicites alors que les grèves tournantes sont licites.</a:t>
            </a:r>
          </a:p>
          <a:p>
            <a:r>
              <a:rPr lang="fr-FR" dirty="0"/>
              <a:t>Il suffit que l’employeur ait juste connaissance des revendications, mais il doit s’agir de revendications professionnelles et collectives que l’employeur peut satisfaire. </a:t>
            </a:r>
          </a:p>
        </p:txBody>
      </p:sp>
    </p:spTree>
    <p:extLst>
      <p:ext uri="{BB962C8B-B14F-4D97-AF65-F5344CB8AC3E}">
        <p14:creationId xmlns:p14="http://schemas.microsoft.com/office/powerpoint/2010/main" val="2201100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95401" y="1023075"/>
            <a:ext cx="9601196" cy="1303867"/>
          </a:xfrm>
        </p:spPr>
        <p:txBody>
          <a:bodyPr>
            <a:normAutofit fontScale="90000"/>
          </a:bodyPr>
          <a:lstStyle/>
          <a:p>
            <a:r>
              <a:rPr lang="fr-FR" dirty="0"/>
              <a:t>2. LES DIFFERENTS TYPES DE GREVES</a:t>
            </a:r>
          </a:p>
        </p:txBody>
      </p:sp>
      <p:sp>
        <p:nvSpPr>
          <p:cNvPr id="3" name="Espace réservé du contenu 2"/>
          <p:cNvSpPr>
            <a:spLocks noGrp="1"/>
          </p:cNvSpPr>
          <p:nvPr>
            <p:ph idx="1"/>
          </p:nvPr>
        </p:nvSpPr>
        <p:spPr/>
        <p:txBody>
          <a:bodyPr>
            <a:normAutofit fontScale="77500" lnSpcReduction="20000"/>
          </a:bodyPr>
          <a:lstStyle/>
          <a:p>
            <a:pPr marL="0" indent="0" algn="just">
              <a:buNone/>
            </a:pPr>
            <a:r>
              <a:rPr lang="fr-FR" b="1" dirty="0"/>
              <a:t>A. Grève perlée</a:t>
            </a:r>
          </a:p>
          <a:p>
            <a:pPr algn="just"/>
            <a:r>
              <a:rPr lang="fr-FR" dirty="0"/>
              <a:t>Elle consiste à ralentir volontairement le travail, dans des conditions volontairement défectueuses. L’activité n’est pas totalement interrompue. Cela n’est pas considéré comme une grève au sens de la loi et est donc illégal en France. Il s’agit d’une inexécution des obligations contractuelles de la part du salarié.</a:t>
            </a:r>
          </a:p>
          <a:p>
            <a:pPr marL="0" indent="0" algn="just">
              <a:buNone/>
            </a:pPr>
            <a:r>
              <a:rPr lang="fr-FR" dirty="0">
                <a:hlinkClick r:id="rId2" action="ppaction://hlinkpres?slideindex=1&amp;slidetitle="/>
              </a:rPr>
              <a:t>https://www.capital.fr/entreprises-marches/prives-de-prime-des-salaries-dikea-font-greve-1388728</a:t>
            </a:r>
            <a:endParaRPr lang="fr-FR" dirty="0"/>
          </a:p>
          <a:p>
            <a:pPr marL="0" indent="0" algn="just">
              <a:buNone/>
            </a:pPr>
            <a:r>
              <a:rPr lang="fr-FR" b="1" dirty="0"/>
              <a:t>B. Grève du zèle</a:t>
            </a:r>
          </a:p>
          <a:p>
            <a:pPr algn="just"/>
            <a:r>
              <a:rPr lang="fr-FR" dirty="0"/>
              <a:t>Il s’agit d’exécuter le travail en appliquant strictement les consignes données, afin que l’exécution soit ralentie voire qu’un ou plusieurs services soient de ce fait bloqués. Le travail est réalisé, le salaire est perçu mais la productivité baisse très fortement. Ce type de grève est interdit en France dans la fonction publique.</a:t>
            </a:r>
          </a:p>
          <a:p>
            <a:endParaRPr lang="fr-FR" dirty="0"/>
          </a:p>
        </p:txBody>
      </p:sp>
    </p:spTree>
    <p:extLst>
      <p:ext uri="{BB962C8B-B14F-4D97-AF65-F5344CB8AC3E}">
        <p14:creationId xmlns:p14="http://schemas.microsoft.com/office/powerpoint/2010/main" val="3909228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4294967295"/>
          </p:nvPr>
        </p:nvSpPr>
        <p:spPr>
          <a:xfrm>
            <a:off x="846161" y="846778"/>
            <a:ext cx="10023475" cy="5014913"/>
          </a:xfrm>
        </p:spPr>
        <p:txBody>
          <a:bodyPr>
            <a:normAutofit fontScale="92500"/>
          </a:bodyPr>
          <a:lstStyle/>
          <a:p>
            <a:pPr marL="0" indent="0">
              <a:buNone/>
            </a:pPr>
            <a:r>
              <a:rPr lang="fr-FR" b="1" dirty="0"/>
              <a:t>C. Grève tournante</a:t>
            </a:r>
          </a:p>
          <a:p>
            <a:pPr algn="just"/>
            <a:r>
              <a:rPr lang="fr-FR" dirty="0"/>
              <a:t>Les grévistes se concertent et se relaient pour faire grève afin que les effectifs de travail ne soient jamais au complet dans l’entreprise, sans perte importante de salaire. Sont affectées successivement des catégories professionnelles (grève tournante verticale) ou des secteurs d’activité (grève tournante horizontale). La grève tournante est licite sauf si elle désorganise l’entreprise. Elle est prohibée dans le secteur public.</a:t>
            </a:r>
          </a:p>
          <a:p>
            <a:pPr marL="0" indent="0" algn="just">
              <a:buNone/>
            </a:pPr>
            <a:r>
              <a:rPr lang="fr-FR" b="1" dirty="0"/>
              <a:t>D. Grève solidaire</a:t>
            </a:r>
          </a:p>
          <a:p>
            <a:pPr algn="just"/>
            <a:r>
              <a:rPr lang="fr-FR" dirty="0"/>
              <a:t>Il s’agit d’un arrêt collectif du travail ayant pour but est d’être solidaire en soutenant les revendications d’une autre catégorie de salariés en grève.</a:t>
            </a:r>
          </a:p>
          <a:p>
            <a:pPr marL="0" indent="0" algn="just">
              <a:buNone/>
            </a:pPr>
            <a:r>
              <a:rPr lang="fr-FR" b="1" dirty="0"/>
              <a:t>E. Grève générale</a:t>
            </a:r>
          </a:p>
          <a:p>
            <a:pPr algn="just"/>
            <a:r>
              <a:rPr lang="fr-FR" dirty="0"/>
              <a:t>La grande majorité ou l’ensemble des travailleurs d’un pays sont rassemblés pour les mêmes revendications principales.</a:t>
            </a:r>
          </a:p>
          <a:p>
            <a:endParaRPr lang="fr-FR" dirty="0"/>
          </a:p>
        </p:txBody>
      </p:sp>
    </p:spTree>
    <p:extLst>
      <p:ext uri="{BB962C8B-B14F-4D97-AF65-F5344CB8AC3E}">
        <p14:creationId xmlns:p14="http://schemas.microsoft.com/office/powerpoint/2010/main" val="355114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srcRect t="19904"/>
          <a:stretch/>
        </p:blipFill>
        <p:spPr>
          <a:xfrm>
            <a:off x="1898839" y="1897039"/>
            <a:ext cx="8811406" cy="3283822"/>
          </a:xfrm>
          <a:prstGeom prst="rect">
            <a:avLst/>
          </a:prstGeom>
        </p:spPr>
      </p:pic>
      <p:sp>
        <p:nvSpPr>
          <p:cNvPr id="3" name="ZoneTexte 2"/>
          <p:cNvSpPr txBox="1"/>
          <p:nvPr/>
        </p:nvSpPr>
        <p:spPr>
          <a:xfrm>
            <a:off x="955343" y="928048"/>
            <a:ext cx="5199797" cy="461665"/>
          </a:xfrm>
          <a:prstGeom prst="rect">
            <a:avLst/>
          </a:prstGeom>
          <a:noFill/>
        </p:spPr>
        <p:txBody>
          <a:bodyPr wrap="square" rtlCol="0">
            <a:spAutoFit/>
          </a:bodyPr>
          <a:lstStyle/>
          <a:p>
            <a:r>
              <a:rPr lang="fr-FR" sz="2400" u="sng" dirty="0"/>
              <a:t>B/ OBJECTIFS</a:t>
            </a:r>
          </a:p>
        </p:txBody>
      </p:sp>
      <p:sp>
        <p:nvSpPr>
          <p:cNvPr id="4" name="Espace réservé du numéro de diapositive 3"/>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40218071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4294967295"/>
          </p:nvPr>
        </p:nvSpPr>
        <p:spPr>
          <a:xfrm>
            <a:off x="1009934" y="914045"/>
            <a:ext cx="10426890" cy="5254743"/>
          </a:xfrm>
        </p:spPr>
        <p:txBody>
          <a:bodyPr>
            <a:normAutofit fontScale="92500" lnSpcReduction="10000"/>
          </a:bodyPr>
          <a:lstStyle/>
          <a:p>
            <a:pPr marL="0" indent="0" algn="just">
              <a:buNone/>
            </a:pPr>
            <a:r>
              <a:rPr lang="fr-FR" b="1" dirty="0"/>
              <a:t>F. Grève avec occupation</a:t>
            </a:r>
          </a:p>
          <a:p>
            <a:pPr algn="just"/>
            <a:r>
              <a:rPr lang="fr-FR" dirty="0"/>
              <a:t>Pendant celle-ci, les lieux de travail sont occupés par les grévistes. Les premiers cas en France ont eu lieu en 1936, les congés payés ont ainsi été obtenus.</a:t>
            </a:r>
          </a:p>
          <a:p>
            <a:pPr marL="0" indent="0" algn="just">
              <a:buNone/>
            </a:pPr>
            <a:r>
              <a:rPr lang="fr-FR" b="1" dirty="0"/>
              <a:t>G. Piquet de grève</a:t>
            </a:r>
          </a:p>
          <a:p>
            <a:pPr algn="just"/>
            <a:r>
              <a:rPr lang="fr-FR" dirty="0"/>
              <a:t>Les grévistes se regroupent et s’installent à l’entrée d’un lieu de travail afin d’empêcher les non-grévistes de travailler. Cela est illégal en France.</a:t>
            </a:r>
          </a:p>
          <a:p>
            <a:pPr marL="0" indent="0" algn="just">
              <a:buNone/>
            </a:pPr>
            <a:r>
              <a:rPr lang="fr-FR" b="1" dirty="0"/>
              <a:t>H. Grève sauvage</a:t>
            </a:r>
          </a:p>
          <a:p>
            <a:pPr algn="just"/>
            <a:r>
              <a:rPr lang="fr-FR" dirty="0"/>
              <a:t>Elle est décidée par les salariés en dehors de toute consigne syndicale pour défendre leurs acquis, leur statut…</a:t>
            </a:r>
          </a:p>
          <a:p>
            <a:pPr marL="0" indent="0" algn="just">
              <a:buNone/>
            </a:pPr>
            <a:r>
              <a:rPr lang="fr-FR" b="1" dirty="0"/>
              <a:t>I. Grève bouchon</a:t>
            </a:r>
          </a:p>
          <a:p>
            <a:pPr algn="just"/>
            <a:r>
              <a:rPr lang="fr-FR" dirty="0"/>
              <a:t>Elle est légale sauf si elle désorganise l’entreprise en lui infligeant un préjudice excessif. L’objectif est d’arrêter le travail dans un service de l’entreprise pour bloquer le fonctionnement de celle-ci.</a:t>
            </a:r>
          </a:p>
          <a:p>
            <a:endParaRPr lang="fr-FR" dirty="0"/>
          </a:p>
        </p:txBody>
      </p:sp>
    </p:spTree>
    <p:extLst>
      <p:ext uri="{BB962C8B-B14F-4D97-AF65-F5344CB8AC3E}">
        <p14:creationId xmlns:p14="http://schemas.microsoft.com/office/powerpoint/2010/main" val="501684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idx="4294967295"/>
          </p:nvPr>
        </p:nvSpPr>
        <p:spPr>
          <a:xfrm>
            <a:off x="1009934" y="681630"/>
            <a:ext cx="9601200" cy="874713"/>
          </a:xfrm>
        </p:spPr>
        <p:txBody>
          <a:bodyPr/>
          <a:lstStyle/>
          <a:p>
            <a:r>
              <a:rPr lang="fr-FR" dirty="0"/>
              <a:t>3. Les conséquences de la grève régulière</a:t>
            </a:r>
          </a:p>
        </p:txBody>
      </p:sp>
      <p:sp>
        <p:nvSpPr>
          <p:cNvPr id="3" name="Espace réservé du contenu 2"/>
          <p:cNvSpPr>
            <a:spLocks noGrp="1"/>
          </p:cNvSpPr>
          <p:nvPr>
            <p:ph idx="4294967295"/>
          </p:nvPr>
        </p:nvSpPr>
        <p:spPr>
          <a:xfrm>
            <a:off x="1009934" y="1556343"/>
            <a:ext cx="10113962" cy="4762570"/>
          </a:xfrm>
        </p:spPr>
        <p:txBody>
          <a:bodyPr/>
          <a:lstStyle/>
          <a:p>
            <a:pPr marL="0" indent="0">
              <a:buNone/>
            </a:pPr>
            <a:r>
              <a:rPr lang="fr-FR" b="1" u="sng" dirty="0"/>
              <a:t>A. La suspension du contrat de travail</a:t>
            </a:r>
          </a:p>
          <a:p>
            <a:endParaRPr lang="fr-FR" dirty="0"/>
          </a:p>
        </p:txBody>
      </p:sp>
      <p:graphicFrame>
        <p:nvGraphicFramePr>
          <p:cNvPr id="4" name="Tableau 3"/>
          <p:cNvGraphicFramePr>
            <a:graphicFrameLocks noGrp="1"/>
          </p:cNvGraphicFramePr>
          <p:nvPr>
            <p:extLst/>
          </p:nvPr>
        </p:nvGraphicFramePr>
        <p:xfrm>
          <a:off x="1433015" y="2033515"/>
          <a:ext cx="9021170" cy="4189863"/>
        </p:xfrm>
        <a:graphic>
          <a:graphicData uri="http://schemas.openxmlformats.org/drawingml/2006/table">
            <a:tbl>
              <a:tblPr firstRow="1" bandRow="1">
                <a:tableStyleId>{5C22544A-7EE6-4342-B048-85BDC9FD1C3A}</a:tableStyleId>
              </a:tblPr>
              <a:tblGrid>
                <a:gridCol w="4510585">
                  <a:extLst>
                    <a:ext uri="{9D8B030D-6E8A-4147-A177-3AD203B41FA5}">
                      <a16:colId xmlns:a16="http://schemas.microsoft.com/office/drawing/2014/main" val="3479031719"/>
                    </a:ext>
                  </a:extLst>
                </a:gridCol>
                <a:gridCol w="4510585">
                  <a:extLst>
                    <a:ext uri="{9D8B030D-6E8A-4147-A177-3AD203B41FA5}">
                      <a16:colId xmlns:a16="http://schemas.microsoft.com/office/drawing/2014/main" val="2653472073"/>
                    </a:ext>
                  </a:extLst>
                </a:gridCol>
              </a:tblGrid>
              <a:tr h="514050">
                <a:tc>
                  <a:txBody>
                    <a:bodyPr/>
                    <a:lstStyle/>
                    <a:p>
                      <a:pPr algn="ctr"/>
                      <a:r>
                        <a:rPr lang="fr-FR" dirty="0"/>
                        <a:t>Salarié gréviste</a:t>
                      </a:r>
                    </a:p>
                  </a:txBody>
                  <a:tcPr/>
                </a:tc>
                <a:tc>
                  <a:txBody>
                    <a:bodyPr/>
                    <a:lstStyle/>
                    <a:p>
                      <a:pPr algn="ctr"/>
                      <a:r>
                        <a:rPr lang="fr-FR" dirty="0"/>
                        <a:t>Salarié non gréviste</a:t>
                      </a:r>
                    </a:p>
                  </a:txBody>
                  <a:tcPr/>
                </a:tc>
                <a:extLst>
                  <a:ext uri="{0D108BD9-81ED-4DB2-BD59-A6C34878D82A}">
                    <a16:rowId xmlns:a16="http://schemas.microsoft.com/office/drawing/2014/main" val="2596304380"/>
                  </a:ext>
                </a:extLst>
              </a:tr>
              <a:tr h="1647778">
                <a:tc>
                  <a:txBody>
                    <a:bodyPr/>
                    <a:lstStyle/>
                    <a:p>
                      <a:pPr algn="l"/>
                      <a:r>
                        <a:rPr lang="fr-FR" dirty="0"/>
                        <a:t>La grève suspend le contrat </a:t>
                      </a:r>
                      <a:r>
                        <a:rPr lang="fr-FR" dirty="0" err="1"/>
                        <a:t>doncle</a:t>
                      </a:r>
                      <a:r>
                        <a:rPr lang="fr-FR" dirty="0"/>
                        <a:t> salarié n’est plus couvert par la législation des accidents du travail  :</a:t>
                      </a:r>
                    </a:p>
                    <a:p>
                      <a:pPr algn="l"/>
                      <a:r>
                        <a:rPr lang="fr-FR" dirty="0"/>
                        <a:t>▶;</a:t>
                      </a:r>
                    </a:p>
                  </a:txBody>
                  <a:tcPr/>
                </a:tc>
                <a:tc>
                  <a:txBody>
                    <a:bodyPr/>
                    <a:lstStyle/>
                    <a:p>
                      <a:pPr algn="l"/>
                      <a:r>
                        <a:rPr lang="fr-FR" dirty="0"/>
                        <a:t>Les non-grévistes ne sont pas en principe touchés par la grève et leur contrat de travail ainsi que toutes les obligations de ce dernier restent maintenus.</a:t>
                      </a:r>
                    </a:p>
                  </a:txBody>
                  <a:tcPr/>
                </a:tc>
                <a:extLst>
                  <a:ext uri="{0D108BD9-81ED-4DB2-BD59-A6C34878D82A}">
                    <a16:rowId xmlns:a16="http://schemas.microsoft.com/office/drawing/2014/main" val="92296243"/>
                  </a:ext>
                </a:extLst>
              </a:tr>
              <a:tr h="2028035">
                <a:tc>
                  <a:txBody>
                    <a:bodyPr/>
                    <a:lstStyle/>
                    <a:p>
                      <a:pPr algn="l"/>
                      <a:r>
                        <a:rPr lang="fr-FR" dirty="0"/>
                        <a:t>la grève n’est pas un temps de travail effectif ce qui impacte sur le calcul des congés payés. </a:t>
                      </a:r>
                    </a:p>
                    <a:p>
                      <a:pPr algn="l"/>
                      <a:r>
                        <a:rPr lang="fr-FR" dirty="0"/>
                        <a:t>À la fin de la grève, le salarié reprendra son emploi sans qu’aucune récupération ne puisse lui être imposée.</a:t>
                      </a:r>
                    </a:p>
                  </a:txBody>
                  <a:tcPr/>
                </a:tc>
                <a:tc>
                  <a:txBody>
                    <a:bodyPr/>
                    <a:lstStyle/>
                    <a:p>
                      <a:pPr algn="l"/>
                      <a:r>
                        <a:rPr lang="fr-FR" dirty="0"/>
                        <a:t>L’employeur peut, en cas d’impossibilité de leur fournir du travail en raison de la grève, invoquer à leur encontre la force majeure ou le lock-out ce qui aura pour effet de suspendre leur contrat.</a:t>
                      </a:r>
                    </a:p>
                  </a:txBody>
                  <a:tcPr/>
                </a:tc>
                <a:extLst>
                  <a:ext uri="{0D108BD9-81ED-4DB2-BD59-A6C34878D82A}">
                    <a16:rowId xmlns:a16="http://schemas.microsoft.com/office/drawing/2014/main" val="102432972"/>
                  </a:ext>
                </a:extLst>
              </a:tr>
            </a:tbl>
          </a:graphicData>
        </a:graphic>
      </p:graphicFrame>
      <p:sp>
        <p:nvSpPr>
          <p:cNvPr id="5" name="Rectangle 4"/>
          <p:cNvSpPr/>
          <p:nvPr/>
        </p:nvSpPr>
        <p:spPr>
          <a:xfrm>
            <a:off x="1484193" y="4245708"/>
            <a:ext cx="4326341" cy="1514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6007290" y="4245708"/>
            <a:ext cx="4326341" cy="1514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6007290" y="2613544"/>
            <a:ext cx="4326341" cy="1514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637737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grpId="0" nodeType="clickEffect">
                                  <p:stCondLst>
                                    <p:cond delay="0"/>
                                  </p:stCondLst>
                                  <p:childTnLst>
                                    <p:animEffect transition="out" filter="randombar(horizontal)">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4" presetClass="exit" presetSubtype="10" fill="hold" grpId="0" nodeType="clickEffect">
                                  <p:stCondLst>
                                    <p:cond delay="0"/>
                                  </p:stCondLst>
                                  <p:childTnLst>
                                    <p:animEffect transition="out" filter="randombar(horizontal)">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4. La réponse de l’employeur</a:t>
            </a:r>
          </a:p>
        </p:txBody>
      </p:sp>
      <p:sp>
        <p:nvSpPr>
          <p:cNvPr id="3" name="Espace réservé du contenu 2"/>
          <p:cNvSpPr>
            <a:spLocks noGrp="1"/>
          </p:cNvSpPr>
          <p:nvPr>
            <p:ph idx="1"/>
          </p:nvPr>
        </p:nvSpPr>
        <p:spPr/>
        <p:txBody>
          <a:bodyPr/>
          <a:lstStyle/>
          <a:p>
            <a:pPr algn="just"/>
            <a:r>
              <a:rPr lang="fr-FR" dirty="0"/>
              <a:t>L’employeur dispose de </a:t>
            </a:r>
            <a:r>
              <a:rPr lang="fr-FR" b="1" dirty="0"/>
              <a:t>nombreux moyens pour pouvoir rétorquer </a:t>
            </a:r>
            <a:r>
              <a:rPr lang="fr-FR" dirty="0"/>
              <a:t>à une grève. </a:t>
            </a:r>
          </a:p>
          <a:p>
            <a:pPr algn="just"/>
            <a:r>
              <a:rPr lang="fr-FR" dirty="0"/>
              <a:t>S’il lui est interdit de recourir à des contrats de travail précaires pour remplacer les salariés grévistes, il peut néanmoins </a:t>
            </a:r>
            <a:r>
              <a:rPr lang="fr-FR" b="1" dirty="0"/>
              <a:t>demander aux non-grévistes d’effectuer des heures supplémentaires</a:t>
            </a:r>
            <a:r>
              <a:rPr lang="fr-FR" dirty="0"/>
              <a:t>.</a:t>
            </a:r>
          </a:p>
        </p:txBody>
      </p:sp>
    </p:spTree>
    <p:extLst>
      <p:ext uri="{BB962C8B-B14F-4D97-AF65-F5344CB8AC3E}">
        <p14:creationId xmlns:p14="http://schemas.microsoft.com/office/powerpoint/2010/main" val="34291774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1295400" y="698499"/>
            <a:ext cx="9601196" cy="1303867"/>
          </a:xfrm>
        </p:spPr>
        <p:txBody>
          <a:bodyPr/>
          <a:lstStyle/>
          <a:p>
            <a:r>
              <a:rPr lang="fr-FR" dirty="0"/>
              <a:t>A. Le pouvoir disciplinaire de l’employeur</a:t>
            </a:r>
          </a:p>
        </p:txBody>
      </p:sp>
      <p:sp>
        <p:nvSpPr>
          <p:cNvPr id="5" name="Espace réservé du texte 4"/>
          <p:cNvSpPr>
            <a:spLocks noGrp="1"/>
          </p:cNvSpPr>
          <p:nvPr>
            <p:ph type="body" idx="1"/>
          </p:nvPr>
        </p:nvSpPr>
        <p:spPr>
          <a:xfrm>
            <a:off x="1377694" y="2946664"/>
            <a:ext cx="4718304" cy="576262"/>
          </a:xfrm>
        </p:spPr>
        <p:txBody>
          <a:bodyPr/>
          <a:lstStyle/>
          <a:p>
            <a:pPr algn="ctr"/>
            <a:r>
              <a:rPr lang="fr-FR" dirty="0"/>
              <a:t>En cas d’exercice normal du droit de grève</a:t>
            </a:r>
          </a:p>
        </p:txBody>
      </p:sp>
      <p:sp>
        <p:nvSpPr>
          <p:cNvPr id="6" name="Espace réservé du contenu 5"/>
          <p:cNvSpPr>
            <a:spLocks noGrp="1"/>
          </p:cNvSpPr>
          <p:nvPr>
            <p:ph sz="half" idx="2"/>
          </p:nvPr>
        </p:nvSpPr>
        <p:spPr>
          <a:xfrm>
            <a:off x="1295400" y="3598104"/>
            <a:ext cx="4718304" cy="2632605"/>
          </a:xfrm>
        </p:spPr>
        <p:txBody>
          <a:bodyPr>
            <a:normAutofit fontScale="92500" lnSpcReduction="20000"/>
          </a:bodyPr>
          <a:lstStyle/>
          <a:p>
            <a:pPr algn="just"/>
            <a:r>
              <a:rPr lang="fr-FR" dirty="0"/>
              <a:t>Le pouvoir disciplinaire est </a:t>
            </a:r>
            <a:r>
              <a:rPr lang="fr-FR" b="1" dirty="0"/>
              <a:t>suspendu et, en cas d’exercice normal du gréviste du droit de grève, l’employeur ne peut pas le sanctionner</a:t>
            </a:r>
            <a:r>
              <a:rPr lang="fr-FR" dirty="0"/>
              <a:t> et ce, même s’il a commis des fautes du moment qu’il ne s’agit pas de faute lourde. Ainsi, tout licenciement est interdit et serait nul de plein droit.</a:t>
            </a:r>
          </a:p>
        </p:txBody>
      </p:sp>
      <p:sp>
        <p:nvSpPr>
          <p:cNvPr id="7" name="Espace réservé du texte 6"/>
          <p:cNvSpPr>
            <a:spLocks noGrp="1"/>
          </p:cNvSpPr>
          <p:nvPr>
            <p:ph type="body" sz="quarter" idx="3"/>
          </p:nvPr>
        </p:nvSpPr>
        <p:spPr>
          <a:xfrm>
            <a:off x="6180670" y="2946664"/>
            <a:ext cx="4718304" cy="576262"/>
          </a:xfrm>
        </p:spPr>
        <p:txBody>
          <a:bodyPr/>
          <a:lstStyle/>
          <a:p>
            <a:pPr algn="ctr"/>
            <a:r>
              <a:rPr lang="fr-FR" dirty="0"/>
              <a:t>En cas d’exercice anormal du droit de grève</a:t>
            </a:r>
          </a:p>
        </p:txBody>
      </p:sp>
      <p:sp>
        <p:nvSpPr>
          <p:cNvPr id="8" name="Espace réservé du contenu 7"/>
          <p:cNvSpPr>
            <a:spLocks noGrp="1"/>
          </p:cNvSpPr>
          <p:nvPr>
            <p:ph sz="quarter" idx="4"/>
          </p:nvPr>
        </p:nvSpPr>
        <p:spPr>
          <a:xfrm>
            <a:off x="6180670" y="3598103"/>
            <a:ext cx="4718304" cy="2632605"/>
          </a:xfrm>
        </p:spPr>
        <p:txBody>
          <a:bodyPr/>
          <a:lstStyle/>
          <a:p>
            <a:pPr algn="just"/>
            <a:r>
              <a:rPr lang="fr-FR" dirty="0"/>
              <a:t>Lorsqu’un salarié participe a une grève illicite, il ne bénéficie pas de la protection et donc peut être licencié même en dehors de toute faute lourde.</a:t>
            </a:r>
          </a:p>
        </p:txBody>
      </p:sp>
      <p:sp>
        <p:nvSpPr>
          <p:cNvPr id="9" name="Rectangle 8"/>
          <p:cNvSpPr/>
          <p:nvPr/>
        </p:nvSpPr>
        <p:spPr>
          <a:xfrm>
            <a:off x="6566617" y="3608229"/>
            <a:ext cx="4326341" cy="1899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1690371" y="3608229"/>
            <a:ext cx="4326341" cy="24694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a:extLst>
              <a:ext uri="{FF2B5EF4-FFF2-40B4-BE49-F238E27FC236}">
                <a16:creationId xmlns:a16="http://schemas.microsoft.com/office/drawing/2014/main" id="{052795B8-8F22-4270-AE98-2819E5D117ED}"/>
              </a:ext>
            </a:extLst>
          </p:cNvPr>
          <p:cNvPicPr>
            <a:picLocks noChangeAspect="1"/>
          </p:cNvPicPr>
          <p:nvPr/>
        </p:nvPicPr>
        <p:blipFill>
          <a:blip r:embed="rId2"/>
          <a:stretch>
            <a:fillRect/>
          </a:stretch>
        </p:blipFill>
        <p:spPr>
          <a:xfrm>
            <a:off x="2071398" y="505418"/>
            <a:ext cx="7574508" cy="6205621"/>
          </a:xfrm>
          <a:prstGeom prst="rect">
            <a:avLst/>
          </a:prstGeom>
        </p:spPr>
      </p:pic>
    </p:spTree>
    <p:extLst>
      <p:ext uri="{BB962C8B-B14F-4D97-AF65-F5344CB8AC3E}">
        <p14:creationId xmlns:p14="http://schemas.microsoft.com/office/powerpoint/2010/main" val="1366721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0" nodeType="click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B. Le lock-out</a:t>
            </a:r>
          </a:p>
        </p:txBody>
      </p:sp>
      <p:sp>
        <p:nvSpPr>
          <p:cNvPr id="3" name="Espace réservé du contenu 2"/>
          <p:cNvSpPr>
            <a:spLocks noGrp="1"/>
          </p:cNvSpPr>
          <p:nvPr>
            <p:ph idx="1"/>
          </p:nvPr>
        </p:nvSpPr>
        <p:spPr>
          <a:xfrm>
            <a:off x="1295400" y="2556932"/>
            <a:ext cx="10018593" cy="3831836"/>
          </a:xfrm>
        </p:spPr>
        <p:txBody>
          <a:bodyPr>
            <a:normAutofit lnSpcReduction="10000"/>
          </a:bodyPr>
          <a:lstStyle/>
          <a:p>
            <a:r>
              <a:rPr lang="fr-FR" dirty="0"/>
              <a:t>Le lock-out est la </a:t>
            </a:r>
            <a:r>
              <a:rPr lang="fr-FR" b="1" dirty="0"/>
              <a:t>fermeture temporaire </a:t>
            </a:r>
            <a:r>
              <a:rPr lang="fr-FR" dirty="0"/>
              <a:t>de l’entreprise décidée par l’employeur en réponse à la grève. En principe, l’employeur ne peut pas y recourir car il doit fournir un travail aux non-grévistes. </a:t>
            </a:r>
          </a:p>
          <a:p>
            <a:r>
              <a:rPr lang="fr-FR" dirty="0"/>
              <a:t>Ainsi, le lock-out pratiqué par l’employeur à </a:t>
            </a:r>
            <a:r>
              <a:rPr lang="fr-FR" b="1" dirty="0"/>
              <a:t>titre préventif ou par mesure de rétorsion </a:t>
            </a:r>
            <a:r>
              <a:rPr lang="fr-FR" dirty="0"/>
              <a:t>est illicite. </a:t>
            </a:r>
          </a:p>
          <a:p>
            <a:r>
              <a:rPr lang="fr-FR" dirty="0"/>
              <a:t>Par contre, la jurisprudence l’autorise si l’employeur démontre </a:t>
            </a:r>
            <a:r>
              <a:rPr lang="fr-FR" b="1" dirty="0"/>
              <a:t>la force majeure ou qu’il se trouve face à une situation contraignante</a:t>
            </a:r>
            <a:r>
              <a:rPr lang="fr-FR" dirty="0"/>
              <a:t> engendrant une impossibilité totale de faire fonctionner l’entreprise, soit parce que la grève désorganise l’entreprise, soit parce que la grève met gravement en cause la sécurité.</a:t>
            </a:r>
          </a:p>
          <a:p>
            <a:endParaRPr lang="fr-FR" dirty="0"/>
          </a:p>
        </p:txBody>
      </p:sp>
    </p:spTree>
    <p:extLst>
      <p:ext uri="{BB962C8B-B14F-4D97-AF65-F5344CB8AC3E}">
        <p14:creationId xmlns:p14="http://schemas.microsoft.com/office/powerpoint/2010/main" val="327094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idx="4294967295"/>
          </p:nvPr>
        </p:nvSpPr>
        <p:spPr>
          <a:xfrm>
            <a:off x="1091821" y="695634"/>
            <a:ext cx="9601200" cy="846137"/>
          </a:xfrm>
        </p:spPr>
        <p:txBody>
          <a:bodyPr>
            <a:normAutofit fontScale="90000"/>
          </a:bodyPr>
          <a:lstStyle/>
          <a:p>
            <a:r>
              <a:rPr lang="fr-FR" dirty="0"/>
              <a:t>5. Le règlement amiable des conflits collectifs</a:t>
            </a:r>
          </a:p>
        </p:txBody>
      </p:sp>
      <p:graphicFrame>
        <p:nvGraphicFramePr>
          <p:cNvPr id="4" name="Espace réservé du contenu 3"/>
          <p:cNvGraphicFramePr>
            <a:graphicFrameLocks noGrp="1"/>
          </p:cNvGraphicFramePr>
          <p:nvPr>
            <p:ph idx="4294967295"/>
            <p:extLst/>
          </p:nvPr>
        </p:nvGraphicFramePr>
        <p:xfrm>
          <a:off x="1091821" y="1411051"/>
          <a:ext cx="10140286" cy="5212080"/>
        </p:xfrm>
        <a:graphic>
          <a:graphicData uri="http://schemas.openxmlformats.org/drawingml/2006/table">
            <a:tbl>
              <a:tblPr firstRow="1" bandRow="1">
                <a:tableStyleId>{5C22544A-7EE6-4342-B048-85BDC9FD1C3A}</a:tableStyleId>
              </a:tblPr>
              <a:tblGrid>
                <a:gridCol w="5070143">
                  <a:extLst>
                    <a:ext uri="{9D8B030D-6E8A-4147-A177-3AD203B41FA5}">
                      <a16:colId xmlns:a16="http://schemas.microsoft.com/office/drawing/2014/main" val="1023176129"/>
                    </a:ext>
                  </a:extLst>
                </a:gridCol>
                <a:gridCol w="5070143">
                  <a:extLst>
                    <a:ext uri="{9D8B030D-6E8A-4147-A177-3AD203B41FA5}">
                      <a16:colId xmlns:a16="http://schemas.microsoft.com/office/drawing/2014/main" val="3418350165"/>
                    </a:ext>
                  </a:extLst>
                </a:gridCol>
              </a:tblGrid>
              <a:tr h="1712434">
                <a:tc>
                  <a:txBody>
                    <a:bodyPr/>
                    <a:lstStyle/>
                    <a:p>
                      <a:pPr algn="ctr"/>
                      <a:r>
                        <a:rPr lang="fr-FR" sz="2400" b="1" dirty="0"/>
                        <a:t>La</a:t>
                      </a:r>
                      <a:r>
                        <a:rPr lang="fr-FR" sz="2400" b="1" baseline="0" dirty="0"/>
                        <a:t> conciliation</a:t>
                      </a:r>
                      <a:endParaRPr lang="fr-FR" sz="2400" b="1" dirty="0"/>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dirty="0"/>
                        <a:t>Les parties sont réunies devant une commission de conciliation. Si une solution acceptée par les parties est trouvée, elle est constatée par un procès-verbal, sinon le conflit peut être soumis à médiation et/ou arbitrage.</a:t>
                      </a:r>
                    </a:p>
                    <a:p>
                      <a:endParaRPr lang="fr-FR" dirty="0"/>
                    </a:p>
                  </a:txBody>
                  <a:tcPr/>
                </a:tc>
                <a:extLst>
                  <a:ext uri="{0D108BD9-81ED-4DB2-BD59-A6C34878D82A}">
                    <a16:rowId xmlns:a16="http://schemas.microsoft.com/office/drawing/2014/main" val="212833689"/>
                  </a:ext>
                </a:extLst>
              </a:tr>
              <a:tr h="1712434">
                <a:tc>
                  <a:txBody>
                    <a:bodyPr/>
                    <a:lstStyle/>
                    <a:p>
                      <a:pPr algn="ctr"/>
                      <a:r>
                        <a:rPr lang="fr-FR" sz="2400" b="1" dirty="0"/>
                        <a:t>La médiation</a:t>
                      </a:r>
                    </a:p>
                  </a:txBody>
                  <a:tcPr anchor="ctr"/>
                </a:tc>
                <a:tc>
                  <a:txBody>
                    <a:bodyPr/>
                    <a:lstStyle/>
                    <a:p>
                      <a:r>
                        <a:rPr lang="fr-FR" dirty="0"/>
                        <a:t>À l’initiative du président de la Commission nationale de la négociation collective ou du ministère du Travail un médiateur intervient. </a:t>
                      </a:r>
                    </a:p>
                    <a:p>
                      <a:r>
                        <a:rPr lang="fr-FR" dirty="0"/>
                        <a:t>Il tente de trouver des </a:t>
                      </a:r>
                      <a:r>
                        <a:rPr lang="fr-FR" b="1" dirty="0"/>
                        <a:t>solutions</a:t>
                      </a:r>
                      <a:r>
                        <a:rPr lang="fr-FR" dirty="0"/>
                        <a:t> et les propose dans le délai d’un mois aux parties qui ont 8 jours pour les accepter (un procès-verbal est alors dressé) ou non.</a:t>
                      </a:r>
                    </a:p>
                  </a:txBody>
                  <a:tcPr/>
                </a:tc>
                <a:extLst>
                  <a:ext uri="{0D108BD9-81ED-4DB2-BD59-A6C34878D82A}">
                    <a16:rowId xmlns:a16="http://schemas.microsoft.com/office/drawing/2014/main" val="635590492"/>
                  </a:ext>
                </a:extLst>
              </a:tr>
              <a:tr h="1442050">
                <a:tc>
                  <a:txBody>
                    <a:bodyPr/>
                    <a:lstStyle/>
                    <a:p>
                      <a:pPr algn="ctr"/>
                      <a:r>
                        <a:rPr lang="fr-FR" sz="2400" b="1" dirty="0"/>
                        <a:t>L’arbitrage</a:t>
                      </a:r>
                    </a:p>
                  </a:txBody>
                  <a:tcPr anchor="ctr"/>
                </a:tc>
                <a:tc>
                  <a:txBody>
                    <a:bodyPr/>
                    <a:lstStyle/>
                    <a:p>
                      <a:r>
                        <a:rPr lang="fr-FR" dirty="0"/>
                        <a:t>Les parties acceptent de se soumettre à la décision d’un arbitre (choisi par elles) qui statue en droit et en équité. </a:t>
                      </a:r>
                    </a:p>
                    <a:p>
                      <a:r>
                        <a:rPr lang="fr-FR" dirty="0"/>
                        <a:t>Sa sentence arbitrale est notifiée aux parties ; si les parties la refusent, elles peuvent faire appel devant la cour supérieure d’arbitrage.</a:t>
                      </a:r>
                    </a:p>
                  </a:txBody>
                  <a:tcPr/>
                </a:tc>
                <a:extLst>
                  <a:ext uri="{0D108BD9-81ED-4DB2-BD59-A6C34878D82A}">
                    <a16:rowId xmlns:a16="http://schemas.microsoft.com/office/drawing/2014/main" val="2108437727"/>
                  </a:ext>
                </a:extLst>
              </a:tr>
            </a:tbl>
          </a:graphicData>
        </a:graphic>
      </p:graphicFrame>
      <p:sp>
        <p:nvSpPr>
          <p:cNvPr id="5" name="Rectangle 4"/>
          <p:cNvSpPr/>
          <p:nvPr/>
        </p:nvSpPr>
        <p:spPr>
          <a:xfrm>
            <a:off x="6161964" y="1411050"/>
            <a:ext cx="4974609" cy="1659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6161964" y="4845379"/>
            <a:ext cx="5070143" cy="1777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6161964" y="3070745"/>
            <a:ext cx="5070143" cy="17605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35166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grpId="0" nodeType="clickEffect">
                                  <p:stCondLst>
                                    <p:cond delay="0"/>
                                  </p:stCondLst>
                                  <p:childTnLst>
                                    <p:animEffect transition="out" filter="randombar(horizontal)">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4" presetClass="exit" presetSubtype="10" fill="hold" grpId="0" nodeType="clickEffect">
                                  <p:stCondLst>
                                    <p:cond delay="0"/>
                                  </p:stCondLst>
                                  <p:childTnLst>
                                    <p:animEffect transition="out" filter="randombar(horizontal)">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SITUATION</a:t>
            </a:r>
          </a:p>
        </p:txBody>
      </p:sp>
      <p:sp>
        <p:nvSpPr>
          <p:cNvPr id="3" name="Espace réservé du contenu 2"/>
          <p:cNvSpPr>
            <a:spLocks noGrp="1"/>
          </p:cNvSpPr>
          <p:nvPr>
            <p:ph idx="1"/>
          </p:nvPr>
        </p:nvSpPr>
        <p:spPr>
          <a:xfrm>
            <a:off x="781665" y="2462981"/>
            <a:ext cx="10663083" cy="4070553"/>
          </a:xfrm>
        </p:spPr>
        <p:txBody>
          <a:bodyPr>
            <a:normAutofit/>
          </a:bodyPr>
          <a:lstStyle/>
          <a:p>
            <a:pPr algn="just"/>
            <a:r>
              <a:rPr lang="fr-FR" b="1" dirty="0"/>
              <a:t>Des salariés insatisfaits du nouveau système d’astreinte ont décidé de travailler normalement le jour mais refusent d’effectuer les astreintes en invoquant leur droit de grève. La démarche des salariés constitue-t-elle une grève licite ?</a:t>
            </a:r>
          </a:p>
          <a:p>
            <a:pPr marL="0" indent="0" algn="just">
              <a:buNone/>
            </a:pPr>
            <a:r>
              <a:rPr lang="fr-FR" u="sng" dirty="0"/>
              <a:t>SOLUTION :</a:t>
            </a:r>
          </a:p>
          <a:p>
            <a:pPr algn="just"/>
            <a:r>
              <a:rPr lang="fr-FR" b="1" dirty="0"/>
              <a:t>Non</a:t>
            </a:r>
            <a:r>
              <a:rPr lang="fr-FR" dirty="0"/>
              <a:t>. La grève est un droit individuel exercé de façon collective provoquant un arrêt de travail en vue de la satisfaction de revendications professionnelles. La cessation d’une obligation du contrat n’en fait pas partie, il n’y a pas arrêt de travail. En n’effectuant pas leurs astreintes, ils utilisent la grève pour réaliser leurs revendications : cette grève est donc une grève illicite.</a:t>
            </a:r>
          </a:p>
        </p:txBody>
      </p:sp>
    </p:spTree>
    <p:extLst>
      <p:ext uri="{BB962C8B-B14F-4D97-AF65-F5344CB8AC3E}">
        <p14:creationId xmlns:p14="http://schemas.microsoft.com/office/powerpoint/2010/main" val="3744230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FIN</a:t>
            </a:r>
          </a:p>
        </p:txBody>
      </p:sp>
      <p:sp>
        <p:nvSpPr>
          <p:cNvPr id="3" name="Espace réservé du numéro de diapositive 2"/>
          <p:cNvSpPr>
            <a:spLocks noGrp="1"/>
          </p:cNvSpPr>
          <p:nvPr>
            <p:ph type="sldNum" sz="quarter" idx="12"/>
          </p:nvPr>
        </p:nvSpPr>
        <p:spPr/>
        <p:txBody>
          <a:bodyPr/>
          <a:lstStyle/>
          <a:p>
            <a:fld id="{D57F1E4F-1CFF-5643-939E-217C01CDF565}" type="slidenum">
              <a:rPr lang="en-US" smtClean="0"/>
              <a:pPr/>
              <a:t>57</a:t>
            </a:fld>
            <a:endParaRPr lang="en-US" dirty="0"/>
          </a:p>
        </p:txBody>
      </p:sp>
    </p:spTree>
    <p:extLst>
      <p:ext uri="{BB962C8B-B14F-4D97-AF65-F5344CB8AC3E}">
        <p14:creationId xmlns:p14="http://schemas.microsoft.com/office/powerpoint/2010/main" val="3164769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2140885" y="0"/>
            <a:ext cx="8033006" cy="6754761"/>
          </a:xfrm>
          <a:prstGeom prst="rect">
            <a:avLst/>
          </a:prstGeom>
        </p:spPr>
      </p:pic>
      <p:sp>
        <p:nvSpPr>
          <p:cNvPr id="3" name="Espace réservé du numéro de diapositive 2"/>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2605881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4294967295"/>
          </p:nvPr>
        </p:nvSpPr>
        <p:spPr>
          <a:xfrm>
            <a:off x="985624" y="614149"/>
            <a:ext cx="10369313" cy="5540991"/>
          </a:xfrm>
        </p:spPr>
        <p:txBody>
          <a:bodyPr>
            <a:normAutofit fontScale="92500" lnSpcReduction="20000"/>
          </a:bodyPr>
          <a:lstStyle/>
          <a:p>
            <a:pPr marL="0" indent="0">
              <a:buNone/>
            </a:pPr>
            <a:r>
              <a:rPr lang="fr-FR" sz="3400" u="sng" dirty="0"/>
              <a:t>C/ Le contenu</a:t>
            </a:r>
          </a:p>
          <a:p>
            <a:pPr marL="0" indent="0" algn="just">
              <a:buNone/>
            </a:pPr>
            <a:r>
              <a:rPr lang="fr-FR" dirty="0"/>
              <a:t>Le règlement intérieur </a:t>
            </a:r>
            <a:r>
              <a:rPr lang="fr-FR" b="1" dirty="0">
                <a:solidFill>
                  <a:srgbClr val="FF0000"/>
                </a:solidFill>
              </a:rPr>
              <a:t>ne peut pas apporter aux droits et libertés des personnes des restrictions qui ne seraient pas justifiées par la nature de la tâche à accomplir ni proportionnées au but recherché</a:t>
            </a:r>
            <a:r>
              <a:rPr lang="fr-FR" dirty="0"/>
              <a:t>. </a:t>
            </a:r>
          </a:p>
          <a:p>
            <a:pPr marL="0" indent="0" algn="just">
              <a:buNone/>
            </a:pPr>
            <a:r>
              <a:rPr lang="fr-FR" dirty="0"/>
              <a:t>Il ne peut porter que sur </a:t>
            </a:r>
            <a:r>
              <a:rPr lang="fr-FR" b="1" dirty="0"/>
              <a:t>quatre domaines </a:t>
            </a:r>
            <a:r>
              <a:rPr lang="fr-FR" dirty="0"/>
              <a:t>:</a:t>
            </a:r>
          </a:p>
          <a:p>
            <a:pPr marL="0" indent="0" algn="just">
              <a:lnSpc>
                <a:spcPct val="110000"/>
              </a:lnSpc>
              <a:buNone/>
            </a:pPr>
            <a:r>
              <a:rPr lang="fr-FR" dirty="0"/>
              <a:t>▶</a:t>
            </a:r>
            <a:r>
              <a:rPr lang="fr-FR" b="1" u="sng" dirty="0"/>
              <a:t>Santé et sécurité </a:t>
            </a:r>
            <a:r>
              <a:rPr lang="fr-FR" dirty="0"/>
              <a:t>: on doit trouver les mesures d’application de la réglementation en la matière dans l’entreprise et ses établissements avec surtout les consignes particulières à observer en cas d’équipements particuliers ou de protection individuelle et les procédures à suivre en cas de produits ou travaux dangereux ;</a:t>
            </a:r>
          </a:p>
          <a:p>
            <a:pPr marL="0" indent="0" algn="just">
              <a:lnSpc>
                <a:spcPct val="110000"/>
              </a:lnSpc>
              <a:buNone/>
            </a:pPr>
            <a:r>
              <a:rPr lang="fr-FR" dirty="0"/>
              <a:t>▶</a:t>
            </a:r>
            <a:r>
              <a:rPr lang="fr-FR" b="1" u="sng" dirty="0"/>
              <a:t>Discipline</a:t>
            </a:r>
            <a:r>
              <a:rPr lang="fr-FR" dirty="0"/>
              <a:t> : on doit trouver les règles générales et permanentes la nature et l’échelle de sanctions que peut prendre l’employeur ;</a:t>
            </a:r>
          </a:p>
          <a:p>
            <a:pPr marL="0" indent="0" algn="just">
              <a:lnSpc>
                <a:spcPct val="110000"/>
              </a:lnSpc>
              <a:buNone/>
            </a:pPr>
            <a:r>
              <a:rPr lang="fr-FR" dirty="0"/>
              <a:t>▶</a:t>
            </a:r>
            <a:r>
              <a:rPr lang="fr-FR" b="1" u="sng" dirty="0"/>
              <a:t>Droits de la défense </a:t>
            </a:r>
            <a:r>
              <a:rPr lang="fr-FR" dirty="0"/>
              <a:t>: le rappel concernant la réglementation sur la défense des salariés ;</a:t>
            </a:r>
          </a:p>
          <a:p>
            <a:pPr marL="0" indent="0" algn="just">
              <a:lnSpc>
                <a:spcPct val="110000"/>
              </a:lnSpc>
              <a:buNone/>
            </a:pPr>
            <a:r>
              <a:rPr lang="fr-FR" dirty="0"/>
              <a:t>▶</a:t>
            </a:r>
            <a:r>
              <a:rPr lang="fr-FR" b="1" u="sng" dirty="0"/>
              <a:t>Rappel des règles sur le harcèlement </a:t>
            </a:r>
            <a:r>
              <a:rPr lang="fr-FR" dirty="0"/>
              <a:t>moral et sexuel ainsi que sur les agissements sexistes.</a:t>
            </a:r>
          </a:p>
        </p:txBody>
      </p:sp>
      <p:sp>
        <p:nvSpPr>
          <p:cNvPr id="2" name="Espace réservé du numéro de diapositive 1"/>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220750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4294967295"/>
          </p:nvPr>
        </p:nvSpPr>
        <p:spPr>
          <a:xfrm>
            <a:off x="877532" y="859169"/>
            <a:ext cx="10509250" cy="5337175"/>
          </a:xfrm>
        </p:spPr>
        <p:txBody>
          <a:bodyPr>
            <a:normAutofit fontScale="77500" lnSpcReduction="20000"/>
          </a:bodyPr>
          <a:lstStyle/>
          <a:p>
            <a:pPr marL="0" indent="0">
              <a:buNone/>
            </a:pPr>
            <a:r>
              <a:rPr lang="fr-FR" b="1" u="sng" dirty="0"/>
              <a:t>Des exemples </a:t>
            </a:r>
            <a:r>
              <a:rPr lang="fr-FR" dirty="0"/>
              <a:t>: </a:t>
            </a:r>
          </a:p>
          <a:p>
            <a:pPr algn="just">
              <a:lnSpc>
                <a:spcPct val="120000"/>
              </a:lnSpc>
            </a:pPr>
            <a:r>
              <a:rPr lang="fr-FR" dirty="0">
                <a:solidFill>
                  <a:schemeClr val="tx1"/>
                </a:solidFill>
                <a:latin typeface="+mj-lt"/>
              </a:rPr>
              <a:t>Voilà une entreprise qui dans son règlement intérieur indique que </a:t>
            </a:r>
            <a:r>
              <a:rPr lang="fr-FR" i="1" dirty="0">
                <a:solidFill>
                  <a:schemeClr val="tx1"/>
                </a:solidFill>
                <a:latin typeface="+mj-lt"/>
              </a:rPr>
              <a:t>« La </a:t>
            </a:r>
            <a:r>
              <a:rPr lang="fr-FR" b="1" i="1" dirty="0">
                <a:solidFill>
                  <a:schemeClr val="tx1"/>
                </a:solidFill>
                <a:latin typeface="+mj-lt"/>
                <a:hlinkClick r:id="rId2"/>
              </a:rPr>
              <a:t>consommation de boissons alcoolisées est interdite dans l'entreprise</a:t>
            </a:r>
            <a:r>
              <a:rPr lang="fr-FR" i="1" dirty="0">
                <a:solidFill>
                  <a:schemeClr val="tx1"/>
                </a:solidFill>
                <a:latin typeface="+mj-lt"/>
              </a:rPr>
              <a:t>, y compris dans les cafeterias, au moment des repas et pendant toute autre manifestation organisée en dehors des repas ».</a:t>
            </a:r>
            <a:r>
              <a:rPr lang="fr-FR" dirty="0">
                <a:solidFill>
                  <a:schemeClr val="tx1"/>
                </a:solidFill>
                <a:latin typeface="+mj-lt"/>
              </a:rPr>
              <a:t> </a:t>
            </a:r>
          </a:p>
          <a:p>
            <a:pPr algn="just">
              <a:lnSpc>
                <a:spcPct val="120000"/>
              </a:lnSpc>
            </a:pPr>
            <a:r>
              <a:rPr lang="fr-FR" dirty="0">
                <a:solidFill>
                  <a:schemeClr val="tx1"/>
                </a:solidFill>
                <a:latin typeface="+mj-lt"/>
              </a:rPr>
              <a:t>Mais elle se heurte à</a:t>
            </a:r>
            <a:r>
              <a:rPr lang="fr-FR" b="1" dirty="0">
                <a:solidFill>
                  <a:schemeClr val="tx1"/>
                </a:solidFill>
                <a:latin typeface="+mj-lt"/>
              </a:rPr>
              <a:t> l’inspecteur du travail, ce dernier exigeant le retrait de cette disposition</a:t>
            </a:r>
            <a:r>
              <a:rPr lang="fr-FR" dirty="0">
                <a:solidFill>
                  <a:schemeClr val="tx1"/>
                </a:solidFill>
                <a:latin typeface="+mj-lt"/>
              </a:rPr>
              <a:t>. Ce retrait est approuvé par la cour administrative d’appel de Lyon (arrêt rendu le 8 mars 2011) et par le Conseil d’État.</a:t>
            </a:r>
          </a:p>
          <a:p>
            <a:pPr marL="0" indent="0" algn="just">
              <a:lnSpc>
                <a:spcPct val="120000"/>
              </a:lnSpc>
              <a:buNone/>
            </a:pPr>
            <a:r>
              <a:rPr lang="fr-FR" sz="3600" dirty="0">
                <a:solidFill>
                  <a:schemeClr val="tx1"/>
                </a:solidFill>
                <a:latin typeface="+mj-lt"/>
                <a:sym typeface="Wingdings" panose="05000000000000000000" pitchFamily="2" charset="2"/>
              </a:rPr>
              <a:t></a:t>
            </a:r>
            <a:r>
              <a:rPr lang="fr-FR" dirty="0">
                <a:solidFill>
                  <a:schemeClr val="tx1"/>
                </a:solidFill>
                <a:latin typeface="+mj-lt"/>
              </a:rPr>
              <a:t> </a:t>
            </a:r>
            <a:r>
              <a:rPr lang="fr-FR" b="1" u="sng" dirty="0">
                <a:solidFill>
                  <a:schemeClr val="tx1"/>
                </a:solidFill>
                <a:latin typeface="+mj-lt"/>
              </a:rPr>
              <a:t>Le raisonnement se fait en deux temps</a:t>
            </a:r>
            <a:r>
              <a:rPr lang="fr-FR" dirty="0">
                <a:solidFill>
                  <a:schemeClr val="tx1"/>
                </a:solidFill>
                <a:latin typeface="+mj-lt"/>
              </a:rPr>
              <a:t> :</a:t>
            </a:r>
          </a:p>
          <a:p>
            <a:pPr algn="just">
              <a:lnSpc>
                <a:spcPct val="120000"/>
              </a:lnSpc>
            </a:pPr>
            <a:r>
              <a:rPr lang="fr-FR" u="sng" dirty="0">
                <a:solidFill>
                  <a:schemeClr val="tx1"/>
                </a:solidFill>
                <a:latin typeface="+mj-lt"/>
              </a:rPr>
              <a:t>Le principe</a:t>
            </a:r>
            <a:r>
              <a:rPr lang="fr-FR" dirty="0">
                <a:solidFill>
                  <a:schemeClr val="tx1"/>
                </a:solidFill>
                <a:latin typeface="+mj-lt"/>
              </a:rPr>
              <a:t> : l’article R.4228-20 du code du travail dispose que </a:t>
            </a:r>
            <a:r>
              <a:rPr lang="fr-FR" i="1" dirty="0">
                <a:solidFill>
                  <a:schemeClr val="tx1"/>
                </a:solidFill>
                <a:latin typeface="+mj-lt"/>
              </a:rPr>
              <a:t>« </a:t>
            </a:r>
            <a:r>
              <a:rPr lang="fr-FR" b="1" i="1" dirty="0">
                <a:solidFill>
                  <a:schemeClr val="tx1"/>
                </a:solidFill>
                <a:latin typeface="+mj-lt"/>
              </a:rPr>
              <a:t>aucune boisson alcoolisée autre que le vin, la bière, le cidre et le poiré n'est autorisée sur le lieu de travail </a:t>
            </a:r>
            <a:r>
              <a:rPr lang="fr-FR" i="1" dirty="0">
                <a:solidFill>
                  <a:schemeClr val="tx1"/>
                </a:solidFill>
                <a:latin typeface="+mj-lt"/>
              </a:rPr>
              <a:t>»</a:t>
            </a:r>
            <a:r>
              <a:rPr lang="fr-FR" dirty="0">
                <a:solidFill>
                  <a:schemeClr val="tx1"/>
                </a:solidFill>
                <a:latin typeface="+mj-lt"/>
              </a:rPr>
              <a:t>.</a:t>
            </a:r>
          </a:p>
          <a:p>
            <a:pPr algn="just">
              <a:lnSpc>
                <a:spcPct val="120000"/>
              </a:lnSpc>
            </a:pPr>
            <a:r>
              <a:rPr lang="fr-FR" dirty="0">
                <a:solidFill>
                  <a:schemeClr val="tx1"/>
                </a:solidFill>
                <a:latin typeface="+mj-lt"/>
              </a:rPr>
              <a:t>Pour le dire autrement le vin, la bière, le cidre et le poiré sont autorisés par principe sur le lieu de travail. S’ils sont autorisés sur le lieu de travail c’est que leur consommation l’est aussi ! Ce qui signifie pour le Conseil d’État que </a:t>
            </a:r>
            <a:r>
              <a:rPr lang="fr-FR" b="1" dirty="0">
                <a:solidFill>
                  <a:schemeClr val="tx1"/>
                </a:solidFill>
                <a:latin typeface="+mj-lt"/>
              </a:rPr>
              <a:t>l’employeur ne peut limiter la portée de cette disposition du code du travail en posant une interdiction générale et absolue de consommer de l’alcool sur le lieu de travail</a:t>
            </a:r>
            <a:r>
              <a:rPr lang="fr-FR" dirty="0">
                <a:solidFill>
                  <a:schemeClr val="tx1"/>
                </a:solidFill>
                <a:latin typeface="+mj-lt"/>
              </a:rPr>
              <a:t>.</a:t>
            </a:r>
          </a:p>
          <a:p>
            <a:endParaRPr lang="fr-FR" dirty="0"/>
          </a:p>
          <a:p>
            <a:endParaRPr lang="fr-FR" dirty="0"/>
          </a:p>
        </p:txBody>
      </p:sp>
      <p:sp>
        <p:nvSpPr>
          <p:cNvPr id="2" name="Espace réservé du numéro de diapositive 1"/>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2139367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D57F1E4F-1CFF-5643-939E-217C01CDF565}" type="slidenum">
              <a:rPr lang="en-US" smtClean="0"/>
              <a:pPr/>
              <a:t>9</a:t>
            </a:fld>
            <a:endParaRPr lang="en-US" dirty="0"/>
          </a:p>
        </p:txBody>
      </p:sp>
      <p:sp>
        <p:nvSpPr>
          <p:cNvPr id="3" name="Rectangle 2">
            <a:extLst>
              <a:ext uri="{FF2B5EF4-FFF2-40B4-BE49-F238E27FC236}">
                <a16:creationId xmlns:a16="http://schemas.microsoft.com/office/drawing/2014/main" id="{D1AC1F07-CC01-47B3-934C-725D109790C6}"/>
              </a:ext>
            </a:extLst>
          </p:cNvPr>
          <p:cNvSpPr/>
          <p:nvPr/>
        </p:nvSpPr>
        <p:spPr>
          <a:xfrm>
            <a:off x="5085697" y="5462369"/>
            <a:ext cx="5296386" cy="646331"/>
          </a:xfrm>
          <a:prstGeom prst="rect">
            <a:avLst/>
          </a:prstGeom>
        </p:spPr>
        <p:txBody>
          <a:bodyPr wrap="none">
            <a:spAutoFit/>
          </a:bodyPr>
          <a:lstStyle/>
          <a:p>
            <a:r>
              <a:rPr lang="fr-FR" dirty="0">
                <a:hlinkClick r:id="rId2"/>
              </a:rPr>
              <a:t>https://www.topito.com/top-regles-employes-disneyland</a:t>
            </a:r>
            <a:endParaRPr lang="fr-FR" dirty="0"/>
          </a:p>
          <a:p>
            <a:endParaRPr lang="fr-FR" dirty="0"/>
          </a:p>
        </p:txBody>
      </p:sp>
      <p:pic>
        <p:nvPicPr>
          <p:cNvPr id="5" name="Image 4">
            <a:extLst>
              <a:ext uri="{FF2B5EF4-FFF2-40B4-BE49-F238E27FC236}">
                <a16:creationId xmlns:a16="http://schemas.microsoft.com/office/drawing/2014/main" id="{A8840414-CD24-4625-82EC-B404DF9D46A1}"/>
              </a:ext>
            </a:extLst>
          </p:cNvPr>
          <p:cNvPicPr>
            <a:picLocks noChangeAspect="1"/>
          </p:cNvPicPr>
          <p:nvPr/>
        </p:nvPicPr>
        <p:blipFill>
          <a:blip r:embed="rId3"/>
          <a:stretch>
            <a:fillRect/>
          </a:stretch>
        </p:blipFill>
        <p:spPr>
          <a:xfrm>
            <a:off x="1704727" y="774700"/>
            <a:ext cx="7608606" cy="4317721"/>
          </a:xfrm>
          <a:prstGeom prst="rect">
            <a:avLst/>
          </a:prstGeom>
        </p:spPr>
      </p:pic>
    </p:spTree>
    <p:extLst>
      <p:ext uri="{BB962C8B-B14F-4D97-AF65-F5344CB8AC3E}">
        <p14:creationId xmlns:p14="http://schemas.microsoft.com/office/powerpoint/2010/main" val="407957102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que">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861</TotalTime>
  <Words>5131</Words>
  <Application>Microsoft Office PowerPoint</Application>
  <PresentationFormat>Grand écran</PresentationFormat>
  <Paragraphs>323</Paragraphs>
  <Slides>57</Slides>
  <Notes>0</Notes>
  <HiddenSlides>0</HiddenSlides>
  <MMClips>1</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57</vt:i4>
      </vt:variant>
    </vt:vector>
  </HeadingPairs>
  <TitlesOfParts>
    <vt:vector size="64" baseType="lpstr">
      <vt:lpstr>Arial</vt:lpstr>
      <vt:lpstr>Calibri</vt:lpstr>
      <vt:lpstr>Garamond</vt:lpstr>
      <vt:lpstr>Marr Sans</vt:lpstr>
      <vt:lpstr>The Antiqua B</vt:lpstr>
      <vt:lpstr>Wingdings</vt:lpstr>
      <vt:lpstr>Organique</vt:lpstr>
      <vt:lpstr>DROIT DU TRAVAIL</vt:lpstr>
      <vt:lpstr>PLAN DU COURS</vt:lpstr>
      <vt:lpstr>I. Le pouvoir de l’employeur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II. Les droits et obligations des salariés</vt:lpstr>
      <vt:lpstr>Présentation PowerPoint</vt:lpstr>
      <vt:lpstr>III. La durée du travail </vt:lpstr>
      <vt:lpstr>Présentation PowerPoint</vt:lpstr>
      <vt:lpstr>Présentation PowerPoint</vt:lpstr>
      <vt:lpstr>Présentation PowerPoint</vt:lpstr>
      <vt:lpstr>IV. Les repos et congés </vt:lpstr>
      <vt:lpstr>Présentation PowerPoint</vt:lpstr>
      <vt:lpstr>Présentation PowerPoint</vt:lpstr>
      <vt:lpstr>B. La prise de congés et la durée des congés</vt:lpstr>
      <vt:lpstr>V. La santé et la sécurité </vt:lpstr>
      <vt:lpstr>Présentation PowerPoint</vt:lpstr>
      <vt:lpstr>II. Les syndicats dans l’entreprise</vt:lpstr>
      <vt:lpstr>1. Moyens d’action</vt:lpstr>
      <vt:lpstr>2. Les délégués syndicaux</vt:lpstr>
      <vt:lpstr>Présentation PowerPoint</vt:lpstr>
      <vt:lpstr>A. Les fonctions du délégué syndical</vt:lpstr>
      <vt:lpstr>Présentation PowerPoint</vt:lpstr>
      <vt:lpstr>III. La représentation des salariés</vt:lpstr>
      <vt:lpstr>Des montages pour éviter les effets de seuil : Cas Grand Frais</vt:lpstr>
      <vt:lpstr>B. Composition et fonctionnement</vt:lpstr>
      <vt:lpstr>Présentation PowerPoint</vt:lpstr>
      <vt:lpstr>1. Le comité social et économique (CSE)</vt:lpstr>
      <vt:lpstr>C. Attributions</vt:lpstr>
      <vt:lpstr>Présentation PowerPoint</vt:lpstr>
      <vt:lpstr>C. Attributions</vt:lpstr>
      <vt:lpstr>Présentation PowerPoint</vt:lpstr>
      <vt:lpstr>Présentation PowerPoint</vt:lpstr>
      <vt:lpstr>VI. Les conflits collectifs</vt:lpstr>
      <vt:lpstr>2. LES DIFFERENTS TYPES DE GREVES</vt:lpstr>
      <vt:lpstr>Présentation PowerPoint</vt:lpstr>
      <vt:lpstr>Présentation PowerPoint</vt:lpstr>
      <vt:lpstr>3. Les conséquences de la grève régulière</vt:lpstr>
      <vt:lpstr>4. La réponse de l’employeur</vt:lpstr>
      <vt:lpstr>A. Le pouvoir disciplinaire de l’employeur</vt:lpstr>
      <vt:lpstr>B. Le lock-out</vt:lpstr>
      <vt:lpstr>5. Le règlement amiable des conflits collectifs</vt:lpstr>
      <vt:lpstr>SITUATION</vt:lpstr>
      <vt:lpstr>FIN</vt:lpstr>
    </vt:vector>
  </TitlesOfParts>
  <Company>UCA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DROIT DU TRAVAIL</dc:title>
  <dc:creator>Neddra CHATTI</dc:creator>
  <cp:lastModifiedBy>Neddra Chatti</cp:lastModifiedBy>
  <cp:revision>61</cp:revision>
  <dcterms:created xsi:type="dcterms:W3CDTF">2020-04-11T10:45:40Z</dcterms:created>
  <dcterms:modified xsi:type="dcterms:W3CDTF">2023-09-18T19:48:43Z</dcterms:modified>
</cp:coreProperties>
</file>